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Lst>
  <p:notesMasterIdLst>
    <p:notesMasterId r:id="rId21"/>
  </p:notesMasterIdLst>
  <p:sldSz cx="14630400" cy="8229600"/>
  <p:notesSz cx="8229600" cy="14630400"/>
  <p:embeddedFontLst>
    <p:embeddedFont>
      <p:font typeface="Unbounded"/>
      <p:regular r:id="rId26"/>
    </p:embeddedFont>
    <p:embeddedFont>
      <p:font typeface="Unbounded"/>
      <p:regular r:id="rId27"/>
    </p:embeddedFont>
    <p:embeddedFont>
      <p:font typeface="Open Sans"/>
      <p:regular r:id="rId28"/>
    </p:embeddedFont>
    <p:embeddedFont>
      <p:font typeface="Open Sans"/>
      <p:regular r:id="rId29"/>
    </p:embeddedFont>
    <p:embeddedFont>
      <p:font typeface="Open Sans"/>
      <p:regular r:id="rId30"/>
    </p:embeddedFont>
    <p:embeddedFont>
      <p:font typeface="Open Sans"/>
      <p:regular r:id="rId31"/>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notesMaster" Target="notesMasters/notesMaster1.xml"/><Relationship Id="rId22" Type="http://schemas.openxmlformats.org/officeDocument/2006/relationships/presProps" Target="presProps.xml"/><Relationship Id="rId23" Type="http://schemas.openxmlformats.org/officeDocument/2006/relationships/viewProps" Target="viewProps.xml"/><Relationship Id="rId24" Type="http://schemas.openxmlformats.org/officeDocument/2006/relationships/theme" Target="theme/theme1.xml"/><Relationship Id="rId25" Type="http://schemas.openxmlformats.org/officeDocument/2006/relationships/tableStyles" Target="tableStyles.xml"/><Relationship Id="rId26" Type="http://schemas.openxmlformats.org/officeDocument/2006/relationships/font" Target="fonts/font1.fntdata"/><Relationship Id="rId27" Type="http://schemas.openxmlformats.org/officeDocument/2006/relationships/font" Target="fonts/font2.fntdata"/><Relationship Id="rId28" Type="http://schemas.openxmlformats.org/officeDocument/2006/relationships/font" Target="fonts/font3.fntdata"/><Relationship Id="rId29" Type="http://schemas.openxmlformats.org/officeDocument/2006/relationships/font" Target="fonts/font4.fntdata"/><Relationship Id="rId30" Type="http://schemas.openxmlformats.org/officeDocument/2006/relationships/font" Target="fonts/font5.fntdata"/><Relationship Id="rId31" Type="http://schemas.openxmlformats.org/officeDocument/2006/relationships/font" Target="fonts/font6.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0-1.png"/><Relationship Id="rId3"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1-1.png"/><Relationship Id="rId3"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2-1.png"/><Relationship Id="rId3"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3-1.png"/><Relationship Id="rId3"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4-1.png"/><Relationship Id="rId3"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5-1.png"/><Relationship Id="rId3"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6-1.png"/><Relationship Id="rId3"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7-1.png"/><Relationship Id="rId3"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8-1.png"/><Relationship Id="rId3"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9-1.png"/><Relationship Id="rId3"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20-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9-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1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lide 1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lide 1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lide 1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Slide 1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20" Type="http://schemas.openxmlformats.org/officeDocument/2006/relationships/slideLayout" Target="../slideLayouts/slideLayout20.xml"/><Relationship Id="rId21"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slideLayout" Target="../slideLayouts/slideLayout1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image-11-1.png"/><Relationship Id="rId2" Type="http://schemas.openxmlformats.org/officeDocument/2006/relationships/slideLayout" Target="../slideLayouts/slideLayout12.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image-12-1.png"/><Relationship Id="rId2" Type="http://schemas.openxmlformats.org/officeDocument/2006/relationships/image" Target="../media/image-12-2.png"/><Relationship Id="rId3" Type="http://schemas.openxmlformats.org/officeDocument/2006/relationships/image" Target="../media/image-12-3.svg"/><Relationship Id="rId4" Type="http://schemas.openxmlformats.org/officeDocument/2006/relationships/image" Target="../media/image-12-4.png"/><Relationship Id="rId5" Type="http://schemas.openxmlformats.org/officeDocument/2006/relationships/image" Target="../media/image-12-5.svg"/><Relationship Id="rId6" Type="http://schemas.openxmlformats.org/officeDocument/2006/relationships/image" Target="../media/image-12-6.png"/><Relationship Id="rId7" Type="http://schemas.openxmlformats.org/officeDocument/2006/relationships/image" Target="../media/image-12-7.svg"/><Relationship Id="rId8" Type="http://schemas.openxmlformats.org/officeDocument/2006/relationships/image" Target="../media/image-12-8.png"/><Relationship Id="rId9" Type="http://schemas.openxmlformats.org/officeDocument/2006/relationships/image" Target="../media/image-12-9.svg"/><Relationship Id="rId10" Type="http://schemas.openxmlformats.org/officeDocument/2006/relationships/slideLayout" Target="../slideLayouts/slideLayout13.xml"/><Relationship Id="rId11"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image-13-1.png"/><Relationship Id="rId2" Type="http://schemas.openxmlformats.org/officeDocument/2006/relationships/image" Target="../media/image-13-2.png"/><Relationship Id="rId3" Type="http://schemas.openxmlformats.org/officeDocument/2006/relationships/image" Target="../media/image-13-3.png"/><Relationship Id="rId4" Type="http://schemas.openxmlformats.org/officeDocument/2006/relationships/image" Target="../media/image-13-4.png"/><Relationship Id="rId5" Type="http://schemas.openxmlformats.org/officeDocument/2006/relationships/image" Target="../media/image-13-5.png"/><Relationship Id="rId6" Type="http://schemas.openxmlformats.org/officeDocument/2006/relationships/image" Target="../media/image-13-6.png"/><Relationship Id="rId7" Type="http://schemas.openxmlformats.org/officeDocument/2006/relationships/image" Target="../media/image-13-7.png"/><Relationship Id="rId8" Type="http://schemas.openxmlformats.org/officeDocument/2006/relationships/image" Target="../media/image-13-8.png"/><Relationship Id="rId9" Type="http://schemas.openxmlformats.org/officeDocument/2006/relationships/image" Target="../media/image-13-9.png"/><Relationship Id="rId10" Type="http://schemas.openxmlformats.org/officeDocument/2006/relationships/image" Target="../media/image-13-10.png"/><Relationship Id="rId11" Type="http://schemas.openxmlformats.org/officeDocument/2006/relationships/image" Target="../media/image-13-11.png"/><Relationship Id="rId12" Type="http://schemas.openxmlformats.org/officeDocument/2006/relationships/image" Target="../media/image-13-12.png"/><Relationship Id="rId13" Type="http://schemas.openxmlformats.org/officeDocument/2006/relationships/slideLayout" Target="../slideLayouts/slideLayout14.xml"/><Relationship Id="rId1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image-14-1.png"/><Relationship Id="rId2" Type="http://schemas.openxmlformats.org/officeDocument/2006/relationships/image" Target="../media/image-14-2.png"/><Relationship Id="rId3" Type="http://schemas.openxmlformats.org/officeDocument/2006/relationships/image" Target="../media/image-14-3.png"/><Relationship Id="rId4" Type="http://schemas.openxmlformats.org/officeDocument/2006/relationships/slideLayout" Target="../slideLayouts/slideLayout15.xml"/><Relationship Id="rId5"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image-15-1.png"/><Relationship Id="rId2" Type="http://schemas.openxmlformats.org/officeDocument/2006/relationships/image" Target="../media/image-15-2.png"/><Relationship Id="rId3" Type="http://schemas.openxmlformats.org/officeDocument/2006/relationships/image" Target="../media/image-15-3.png"/><Relationship Id="rId4" Type="http://schemas.openxmlformats.org/officeDocument/2006/relationships/image" Target="../media/image-15-4.png"/><Relationship Id="rId5" Type="http://schemas.openxmlformats.org/officeDocument/2006/relationships/slideLayout" Target="../slideLayouts/slideLayout16.xml"/><Relationship Id="rId6"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image-16-1.png"/><Relationship Id="rId2" Type="http://schemas.openxmlformats.org/officeDocument/2006/relationships/image" Target="../media/image-16-2.png"/><Relationship Id="rId3" Type="http://schemas.openxmlformats.org/officeDocument/2006/relationships/image" Target="../media/image-16-3.png"/><Relationship Id="rId4" Type="http://schemas.openxmlformats.org/officeDocument/2006/relationships/image" Target="../media/image-16-4.png"/><Relationship Id="rId5" Type="http://schemas.openxmlformats.org/officeDocument/2006/relationships/slideLayout" Target="../slideLayouts/slideLayout17.xml"/><Relationship Id="rId6"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image-17-1.png"/><Relationship Id="rId2" Type="http://schemas.openxmlformats.org/officeDocument/2006/relationships/image" Target="../media/image-17-2.png"/><Relationship Id="rId3" Type="http://schemas.openxmlformats.org/officeDocument/2006/relationships/image" Target="../media/image-17-3.png"/><Relationship Id="rId4" Type="http://schemas.openxmlformats.org/officeDocument/2006/relationships/slideLayout" Target="../slideLayouts/slideLayout18.xml"/><Relationship Id="rId5"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image-18-1.png"/><Relationship Id="rId2" Type="http://schemas.openxmlformats.org/officeDocument/2006/relationships/image" Target="../media/image-18-2.png"/><Relationship Id="rId3" Type="http://schemas.openxmlformats.org/officeDocument/2006/relationships/slideLayout" Target="../slideLayouts/slideLayout19.xml"/><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image-19-1.png"/><Relationship Id="rId2" Type="http://schemas.openxmlformats.org/officeDocument/2006/relationships/image" Target="../media/image-19-2.png"/><Relationship Id="rId3" Type="http://schemas.openxmlformats.org/officeDocument/2006/relationships/slideLayout" Target="../slideLayouts/slideLayout20.xml"/><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png"/><Relationship Id="rId4" Type="http://schemas.openxmlformats.org/officeDocument/2006/relationships/slideLayout" Target="../slideLayouts/slideLayout4.xml"/><Relationship Id="rId5"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4" Type="http://schemas.openxmlformats.org/officeDocument/2006/relationships/slideLayout" Target="../slideLayouts/slideLayout5.xml"/><Relationship Id="rId5"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slideLayout" Target="../slideLayouts/slideLayout6.xml"/><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9.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slideLayout" Target="../slideLayouts/slideLayout10.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3051572"/>
            <a:ext cx="7556421" cy="2126337"/>
          </a:xfrm>
          <a:prstGeom prst="rect">
            <a:avLst/>
          </a:prstGeom>
          <a:noFill/>
          <a:ln/>
        </p:spPr>
        <p:txBody>
          <a:bodyPr wrap="square" lIns="0" tIns="0" rIns="0" bIns="0" rtlCol="0" anchor="t"/>
          <a:lstStyle/>
          <a:p>
            <a:pPr algn="l" indent="0" marL="0">
              <a:lnSpc>
                <a:spcPts val="5550"/>
              </a:lnSpc>
              <a:buNone/>
            </a:pPr>
            <a:r>
              <a:rPr lang="en-US" sz="4450" b="1" dirty="0">
                <a:solidFill>
                  <a:srgbClr val="333F70"/>
                </a:solidFill>
                <a:latin typeface="Unbounded Bold" pitchFamily="34" charset="0"/>
                <a:ea typeface="Unbounded Bold" pitchFamily="34" charset="-122"/>
                <a:cs typeface="Unbounded Bold" pitchFamily="34" charset="-120"/>
              </a:rPr>
              <a:t>Smart Grocery: The App to End Food Waste</a:t>
            </a:r>
            <a:endParaRPr lang="en-US" sz="44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510183" y="400764"/>
            <a:ext cx="5028962" cy="628650"/>
          </a:xfrm>
          <a:prstGeom prst="rect">
            <a:avLst/>
          </a:prstGeom>
          <a:noFill/>
          <a:ln/>
        </p:spPr>
        <p:txBody>
          <a:bodyPr wrap="none" lIns="0" tIns="0" rIns="0" bIns="0" rtlCol="0" anchor="t"/>
          <a:lstStyle/>
          <a:p>
            <a:pPr algn="l" indent="0" marL="0">
              <a:lnSpc>
                <a:spcPts val="4900"/>
              </a:lnSpc>
              <a:buNone/>
            </a:pPr>
            <a:r>
              <a:rPr lang="en-US" sz="3950" b="1" dirty="0">
                <a:solidFill>
                  <a:srgbClr val="333F70"/>
                </a:solidFill>
                <a:latin typeface="Unbounded Bold" pitchFamily="34" charset="0"/>
                <a:ea typeface="Unbounded Bold" pitchFamily="34" charset="-122"/>
                <a:cs typeface="Unbounded Bold" pitchFamily="34" charset="-120"/>
              </a:rPr>
              <a:t>User Flow:</a:t>
            </a:r>
            <a:endParaRPr lang="en-US" sz="3950" dirty="0"/>
          </a:p>
        </p:txBody>
      </p:sp>
      <p:sp>
        <p:nvSpPr>
          <p:cNvPr id="3" name="Text 1"/>
          <p:cNvSpPr/>
          <p:nvPr/>
        </p:nvSpPr>
        <p:spPr>
          <a:xfrm>
            <a:off x="510183" y="1320879"/>
            <a:ext cx="13610034" cy="233124"/>
          </a:xfrm>
          <a:prstGeom prst="rect">
            <a:avLst/>
          </a:prstGeom>
          <a:noFill/>
          <a:ln/>
        </p:spPr>
        <p:txBody>
          <a:bodyPr wrap="none" lIns="0" tIns="0" rIns="0" bIns="0" rtlCol="0" anchor="t"/>
          <a:lstStyle/>
          <a:p>
            <a:pPr algn="l" indent="0" marL="0">
              <a:lnSpc>
                <a:spcPts val="1800"/>
              </a:lnSpc>
              <a:buNone/>
            </a:pPr>
            <a:endParaRPr lang="en-US" sz="1100" dirty="0"/>
          </a:p>
        </p:txBody>
      </p:sp>
      <p:pic>
        <p:nvPicPr>
          <p:cNvPr id="4" name="Image 0" descr="preencoded.png">    </p:cNvPr>
          <p:cNvPicPr>
            <a:picLocks noChangeAspect="1"/>
          </p:cNvPicPr>
          <p:nvPr/>
        </p:nvPicPr>
        <p:blipFill>
          <a:blip r:embed="rId1"/>
          <a:stretch>
            <a:fillRect/>
          </a:stretch>
        </p:blipFill>
        <p:spPr>
          <a:xfrm>
            <a:off x="510183" y="1717953"/>
            <a:ext cx="8335923" cy="5316855"/>
          </a:xfrm>
          <a:prstGeom prst="rect">
            <a:avLst/>
          </a:prstGeom>
        </p:spPr>
      </p:pic>
      <p:sp>
        <p:nvSpPr>
          <p:cNvPr id="5" name="Text 2"/>
          <p:cNvSpPr/>
          <p:nvPr/>
        </p:nvSpPr>
        <p:spPr>
          <a:xfrm>
            <a:off x="510183" y="7198757"/>
            <a:ext cx="13610034" cy="233124"/>
          </a:xfrm>
          <a:prstGeom prst="rect">
            <a:avLst/>
          </a:prstGeom>
          <a:noFill/>
          <a:ln/>
        </p:spPr>
        <p:txBody>
          <a:bodyPr wrap="none" lIns="0" tIns="0" rIns="0" bIns="0" rtlCol="0" anchor="t"/>
          <a:lstStyle/>
          <a:p>
            <a:pPr algn="l" indent="0" marL="0">
              <a:lnSpc>
                <a:spcPts val="1800"/>
              </a:lnSpc>
              <a:buNone/>
            </a:pPr>
            <a:endParaRPr lang="en-US" sz="1100" dirty="0"/>
          </a:p>
        </p:txBody>
      </p:sp>
      <p:sp>
        <p:nvSpPr>
          <p:cNvPr id="6" name="Text 3"/>
          <p:cNvSpPr/>
          <p:nvPr/>
        </p:nvSpPr>
        <p:spPr>
          <a:xfrm>
            <a:off x="510183" y="7595830"/>
            <a:ext cx="13610034" cy="233124"/>
          </a:xfrm>
          <a:prstGeom prst="rect">
            <a:avLst/>
          </a:prstGeom>
          <a:noFill/>
          <a:ln/>
        </p:spPr>
        <p:txBody>
          <a:bodyPr wrap="none" lIns="0" tIns="0" rIns="0" bIns="0" rtlCol="0" anchor="t"/>
          <a:lstStyle/>
          <a:p>
            <a:pPr algn="l" indent="0" marL="0">
              <a:lnSpc>
                <a:spcPts val="1800"/>
              </a:lnSpc>
              <a:buNone/>
            </a:pPr>
            <a:endParaRPr lang="en-US" sz="11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573524" y="450652"/>
            <a:ext cx="6628567" cy="512088"/>
          </a:xfrm>
          <a:prstGeom prst="rect">
            <a:avLst/>
          </a:prstGeom>
          <a:noFill/>
          <a:ln/>
        </p:spPr>
        <p:txBody>
          <a:bodyPr wrap="none" lIns="0" tIns="0" rIns="0" bIns="0" rtlCol="0" anchor="t"/>
          <a:lstStyle/>
          <a:p>
            <a:pPr algn="l" indent="0" marL="0">
              <a:lnSpc>
                <a:spcPts val="4000"/>
              </a:lnSpc>
              <a:buNone/>
            </a:pPr>
            <a:r>
              <a:rPr lang="en-US" sz="3200" b="1" dirty="0">
                <a:solidFill>
                  <a:srgbClr val="333F70"/>
                </a:solidFill>
                <a:latin typeface="Unbounded Bold" pitchFamily="34" charset="0"/>
                <a:ea typeface="Unbounded Bold" pitchFamily="34" charset="-122"/>
                <a:cs typeface="Unbounded Bold" pitchFamily="34" charset="-120"/>
              </a:rPr>
              <a:t>Information Architecture:</a:t>
            </a:r>
            <a:endParaRPr lang="en-US" sz="3200" dirty="0"/>
          </a:p>
        </p:txBody>
      </p:sp>
      <p:pic>
        <p:nvPicPr>
          <p:cNvPr id="3" name="Image 0" descr="preencoded.png">    </p:cNvPr>
          <p:cNvPicPr>
            <a:picLocks noChangeAspect="1"/>
          </p:cNvPicPr>
          <p:nvPr/>
        </p:nvPicPr>
        <p:blipFill>
          <a:blip r:embed="rId1"/>
          <a:stretch>
            <a:fillRect/>
          </a:stretch>
        </p:blipFill>
        <p:spPr>
          <a:xfrm>
            <a:off x="573524" y="1290399"/>
            <a:ext cx="9658231" cy="5151715"/>
          </a:xfrm>
          <a:prstGeom prst="rect">
            <a:avLst/>
          </a:prstGeom>
        </p:spPr>
      </p:pic>
      <p:sp>
        <p:nvSpPr>
          <p:cNvPr id="4" name="Text 1"/>
          <p:cNvSpPr/>
          <p:nvPr/>
        </p:nvSpPr>
        <p:spPr>
          <a:xfrm>
            <a:off x="573524" y="6626423"/>
            <a:ext cx="13483352" cy="262057"/>
          </a:xfrm>
          <a:prstGeom prst="rect">
            <a:avLst/>
          </a:prstGeom>
          <a:noFill/>
          <a:ln/>
        </p:spPr>
        <p:txBody>
          <a:bodyPr wrap="none" lIns="0" tIns="0" rIns="0" bIns="0" rtlCol="0" anchor="t"/>
          <a:lstStyle/>
          <a:p>
            <a:pPr algn="l" indent="0" marL="0">
              <a:lnSpc>
                <a:spcPts val="2050"/>
              </a:lnSpc>
              <a:buNone/>
            </a:pPr>
            <a:endParaRPr lang="en-US" sz="1250" dirty="0"/>
          </a:p>
        </p:txBody>
      </p:sp>
      <p:sp>
        <p:nvSpPr>
          <p:cNvPr id="5" name="Text 2"/>
          <p:cNvSpPr/>
          <p:nvPr/>
        </p:nvSpPr>
        <p:spPr>
          <a:xfrm>
            <a:off x="573524" y="7072789"/>
            <a:ext cx="13483352" cy="262057"/>
          </a:xfrm>
          <a:prstGeom prst="rect">
            <a:avLst/>
          </a:prstGeom>
          <a:noFill/>
          <a:ln/>
        </p:spPr>
        <p:txBody>
          <a:bodyPr wrap="none" lIns="0" tIns="0" rIns="0" bIns="0" rtlCol="0" anchor="t"/>
          <a:lstStyle/>
          <a:p>
            <a:pPr algn="l" indent="0" marL="0">
              <a:lnSpc>
                <a:spcPts val="2050"/>
              </a:lnSpc>
              <a:buNone/>
            </a:pPr>
            <a:endParaRPr lang="en-US" sz="1250" dirty="0"/>
          </a:p>
        </p:txBody>
      </p:sp>
      <p:sp>
        <p:nvSpPr>
          <p:cNvPr id="6" name="Text 3"/>
          <p:cNvSpPr/>
          <p:nvPr/>
        </p:nvSpPr>
        <p:spPr>
          <a:xfrm>
            <a:off x="573524" y="7519154"/>
            <a:ext cx="13483352" cy="262057"/>
          </a:xfrm>
          <a:prstGeom prst="rect">
            <a:avLst/>
          </a:prstGeom>
          <a:noFill/>
          <a:ln/>
        </p:spPr>
        <p:txBody>
          <a:bodyPr wrap="none" lIns="0" tIns="0" rIns="0" bIns="0" rtlCol="0" anchor="t"/>
          <a:lstStyle/>
          <a:p>
            <a:pPr algn="l" indent="0" marL="0">
              <a:lnSpc>
                <a:spcPts val="2050"/>
              </a:lnSpc>
              <a:buNone/>
            </a:pPr>
            <a:endParaRPr lang="en-US" sz="125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Text 0"/>
          <p:cNvSpPr/>
          <p:nvPr/>
        </p:nvSpPr>
        <p:spPr>
          <a:xfrm>
            <a:off x="396835" y="311825"/>
            <a:ext cx="2843689" cy="354330"/>
          </a:xfrm>
          <a:prstGeom prst="rect">
            <a:avLst/>
          </a:prstGeom>
          <a:noFill/>
          <a:ln/>
        </p:spPr>
        <p:txBody>
          <a:bodyPr wrap="none" lIns="0" tIns="0" rIns="0" bIns="0" rtlCol="0" anchor="t"/>
          <a:lstStyle/>
          <a:p>
            <a:pPr algn="l" indent="0" marL="0">
              <a:lnSpc>
                <a:spcPts val="2750"/>
              </a:lnSpc>
              <a:buNone/>
            </a:pPr>
            <a:r>
              <a:rPr lang="en-US" sz="2200" b="1" dirty="0">
                <a:solidFill>
                  <a:srgbClr val="333F70"/>
                </a:solidFill>
                <a:latin typeface="Unbounded Bold" pitchFamily="34" charset="0"/>
                <a:ea typeface="Unbounded Bold" pitchFamily="34" charset="-122"/>
                <a:cs typeface="Unbounded Bold" pitchFamily="34" charset="-120"/>
              </a:rPr>
              <a:t>Design Process:</a:t>
            </a:r>
            <a:endParaRPr lang="en-US" sz="2200" dirty="0"/>
          </a:p>
        </p:txBody>
      </p:sp>
      <p:pic>
        <p:nvPicPr>
          <p:cNvPr id="3" name="Image 0" descr="preencoded.png">    </p:cNvPr>
          <p:cNvPicPr>
            <a:picLocks noChangeAspect="1"/>
          </p:cNvPicPr>
          <p:nvPr/>
        </p:nvPicPr>
        <p:blipFill>
          <a:blip r:embed="rId1"/>
          <a:stretch>
            <a:fillRect/>
          </a:stretch>
        </p:blipFill>
        <p:spPr>
          <a:xfrm>
            <a:off x="4131350" y="892969"/>
            <a:ext cx="6367701" cy="2865358"/>
          </a:xfrm>
          <a:prstGeom prst="rect">
            <a:avLst/>
          </a:prstGeom>
        </p:spPr>
      </p:pic>
      <p:sp>
        <p:nvSpPr>
          <p:cNvPr id="4" name="Text 1"/>
          <p:cNvSpPr/>
          <p:nvPr/>
        </p:nvSpPr>
        <p:spPr>
          <a:xfrm>
            <a:off x="5090606" y="943097"/>
            <a:ext cx="1114306" cy="172197"/>
          </a:xfrm>
          <a:prstGeom prst="rect">
            <a:avLst/>
          </a:prstGeom>
          <a:noFill/>
          <a:ln/>
        </p:spPr>
        <p:txBody>
          <a:bodyPr wrap="none" lIns="0" tIns="0" rIns="0" bIns="0" rtlCol="0" anchor="t"/>
          <a:lstStyle/>
          <a:p>
            <a:pPr algn="ctr" indent="0" marL="0">
              <a:lnSpc>
                <a:spcPts val="1650"/>
              </a:lnSpc>
              <a:buNone/>
            </a:pPr>
            <a:r>
              <a:rPr lang="en-US" sz="1350" b="1" dirty="0">
                <a:solidFill>
                  <a:srgbClr val="333F70"/>
                </a:solidFill>
                <a:latin typeface="Unbounded Bold" pitchFamily="34" charset="0"/>
                <a:ea typeface="Unbounded Bold" pitchFamily="34" charset="-122"/>
                <a:cs typeface="Unbounded Bold" pitchFamily="34" charset="-120"/>
              </a:rPr>
              <a:t>Empathize</a:t>
            </a:r>
            <a:endParaRPr lang="en-US" sz="1350" dirty="0"/>
          </a:p>
        </p:txBody>
      </p:sp>
      <p:sp>
        <p:nvSpPr>
          <p:cNvPr id="5" name="Text 2"/>
          <p:cNvSpPr/>
          <p:nvPr/>
        </p:nvSpPr>
        <p:spPr>
          <a:xfrm>
            <a:off x="5090606" y="1164275"/>
            <a:ext cx="1114306" cy="413273"/>
          </a:xfrm>
          <a:prstGeom prst="rect">
            <a:avLst/>
          </a:prstGeom>
          <a:noFill/>
          <a:ln/>
        </p:spPr>
        <p:txBody>
          <a:bodyPr wrap="square" lIns="0" tIns="0" rIns="0" bIns="0" rtlCol="0" anchor="t"/>
          <a:lstStyle/>
          <a:p>
            <a:pPr algn="ctr" indent="0" marL="0">
              <a:lnSpc>
                <a:spcPts val="1350"/>
              </a:lnSpc>
              <a:buNone/>
            </a:pPr>
            <a:r>
              <a:rPr lang="en-US" sz="1050" dirty="0">
                <a:solidFill>
                  <a:srgbClr val="333F70"/>
                </a:solidFill>
                <a:latin typeface="Open Sans" pitchFamily="34" charset="0"/>
                <a:ea typeface="Open Sans" pitchFamily="34" charset="-122"/>
                <a:cs typeface="Open Sans" pitchFamily="34" charset="-120"/>
              </a:rPr>
              <a:t>Understand users’ grocery waste problems</a:t>
            </a:r>
            <a:endParaRPr lang="en-US" sz="1050" dirty="0"/>
          </a:p>
        </p:txBody>
      </p:sp>
      <p:pic>
        <p:nvPicPr>
          <p:cNvPr id="6" name="Image 1" descr="preencoded.pn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527412" y="1792602"/>
            <a:ext cx="246816" cy="246816"/>
          </a:xfrm>
          <a:prstGeom prst="rect">
            <a:avLst/>
          </a:prstGeom>
        </p:spPr>
      </p:pic>
      <p:sp>
        <p:nvSpPr>
          <p:cNvPr id="7" name="Text 3"/>
          <p:cNvSpPr/>
          <p:nvPr/>
        </p:nvSpPr>
        <p:spPr>
          <a:xfrm>
            <a:off x="6192667" y="3160994"/>
            <a:ext cx="1120429" cy="172197"/>
          </a:xfrm>
          <a:prstGeom prst="rect">
            <a:avLst/>
          </a:prstGeom>
          <a:noFill/>
          <a:ln/>
        </p:spPr>
        <p:txBody>
          <a:bodyPr wrap="none" lIns="0" tIns="0" rIns="0" bIns="0" rtlCol="0" anchor="t"/>
          <a:lstStyle/>
          <a:p>
            <a:pPr algn="ctr" indent="0" marL="0">
              <a:lnSpc>
                <a:spcPts val="1650"/>
              </a:lnSpc>
              <a:buNone/>
            </a:pPr>
            <a:r>
              <a:rPr lang="en-US" sz="1350" b="1" dirty="0">
                <a:solidFill>
                  <a:srgbClr val="333F70"/>
                </a:solidFill>
                <a:latin typeface="Unbounded Bold" pitchFamily="34" charset="0"/>
                <a:ea typeface="Unbounded Bold" pitchFamily="34" charset="-122"/>
                <a:cs typeface="Unbounded Bold" pitchFamily="34" charset="-120"/>
              </a:rPr>
              <a:t>Define</a:t>
            </a:r>
            <a:endParaRPr lang="en-US" sz="1350" dirty="0"/>
          </a:p>
        </p:txBody>
      </p:sp>
      <p:sp>
        <p:nvSpPr>
          <p:cNvPr id="8" name="Text 4"/>
          <p:cNvSpPr/>
          <p:nvPr/>
        </p:nvSpPr>
        <p:spPr>
          <a:xfrm>
            <a:off x="6192667" y="3382172"/>
            <a:ext cx="1120429" cy="275515"/>
          </a:xfrm>
          <a:prstGeom prst="rect">
            <a:avLst/>
          </a:prstGeom>
          <a:noFill/>
          <a:ln/>
        </p:spPr>
        <p:txBody>
          <a:bodyPr wrap="square" lIns="0" tIns="0" rIns="0" bIns="0" rtlCol="0" anchor="t"/>
          <a:lstStyle/>
          <a:p>
            <a:pPr algn="ctr" indent="0" marL="0">
              <a:lnSpc>
                <a:spcPts val="1350"/>
              </a:lnSpc>
              <a:buNone/>
            </a:pPr>
            <a:r>
              <a:rPr lang="en-US" sz="1050" dirty="0">
                <a:solidFill>
                  <a:srgbClr val="333F70"/>
                </a:solidFill>
                <a:latin typeface="Open Sans" pitchFamily="34" charset="0"/>
                <a:ea typeface="Open Sans" pitchFamily="34" charset="-122"/>
                <a:cs typeface="Open Sans" pitchFamily="34" charset="-120"/>
              </a:rPr>
              <a:t>Clarify problem and personas</a:t>
            </a:r>
            <a:endParaRPr lang="en-US" sz="1050" dirty="0"/>
          </a:p>
        </p:txBody>
      </p:sp>
      <p:pic>
        <p:nvPicPr>
          <p:cNvPr id="9" name="Image 2" descr="preencoded.png">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629473" y="2692619"/>
            <a:ext cx="246816" cy="246816"/>
          </a:xfrm>
          <a:prstGeom prst="rect">
            <a:avLst/>
          </a:prstGeom>
        </p:spPr>
      </p:pic>
      <p:sp>
        <p:nvSpPr>
          <p:cNvPr id="10" name="Text 5"/>
          <p:cNvSpPr/>
          <p:nvPr/>
        </p:nvSpPr>
        <p:spPr>
          <a:xfrm>
            <a:off x="7282482" y="921668"/>
            <a:ext cx="1114305" cy="172197"/>
          </a:xfrm>
          <a:prstGeom prst="rect">
            <a:avLst/>
          </a:prstGeom>
          <a:noFill/>
          <a:ln/>
        </p:spPr>
        <p:txBody>
          <a:bodyPr wrap="none" lIns="0" tIns="0" rIns="0" bIns="0" rtlCol="0" anchor="t"/>
          <a:lstStyle/>
          <a:p>
            <a:pPr algn="ctr" indent="0" marL="0">
              <a:lnSpc>
                <a:spcPts val="1650"/>
              </a:lnSpc>
              <a:buNone/>
            </a:pPr>
            <a:r>
              <a:rPr lang="en-US" sz="1350" b="1" dirty="0">
                <a:solidFill>
                  <a:srgbClr val="333F70"/>
                </a:solidFill>
                <a:latin typeface="Unbounded Bold" pitchFamily="34" charset="0"/>
                <a:ea typeface="Unbounded Bold" pitchFamily="34" charset="-122"/>
                <a:cs typeface="Unbounded Bold" pitchFamily="34" charset="-120"/>
              </a:rPr>
              <a:t>Ideate</a:t>
            </a:r>
            <a:endParaRPr lang="en-US" sz="1350" dirty="0"/>
          </a:p>
        </p:txBody>
      </p:sp>
      <p:sp>
        <p:nvSpPr>
          <p:cNvPr id="11" name="Text 6"/>
          <p:cNvSpPr/>
          <p:nvPr/>
        </p:nvSpPr>
        <p:spPr>
          <a:xfrm>
            <a:off x="7282482" y="1142846"/>
            <a:ext cx="1114305" cy="413273"/>
          </a:xfrm>
          <a:prstGeom prst="rect">
            <a:avLst/>
          </a:prstGeom>
          <a:noFill/>
          <a:ln/>
        </p:spPr>
        <p:txBody>
          <a:bodyPr wrap="square" lIns="0" tIns="0" rIns="0" bIns="0" rtlCol="0" anchor="t"/>
          <a:lstStyle/>
          <a:p>
            <a:pPr algn="ctr" indent="0" marL="0">
              <a:lnSpc>
                <a:spcPts val="1350"/>
              </a:lnSpc>
              <a:buNone/>
            </a:pPr>
            <a:r>
              <a:rPr lang="en-US" sz="1050" dirty="0">
                <a:solidFill>
                  <a:srgbClr val="333F70"/>
                </a:solidFill>
                <a:latin typeface="Open Sans" pitchFamily="34" charset="0"/>
                <a:ea typeface="Open Sans" pitchFamily="34" charset="-122"/>
                <a:cs typeface="Open Sans" pitchFamily="34" charset="-120"/>
              </a:rPr>
              <a:t>Brainstorm smart reminder and tracking ideas</a:t>
            </a:r>
            <a:endParaRPr lang="en-US" sz="1050" dirty="0"/>
          </a:p>
        </p:txBody>
      </p:sp>
      <p:pic>
        <p:nvPicPr>
          <p:cNvPr id="12" name="Image 3" descr="preencoded.png">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737657" y="1768112"/>
            <a:ext cx="246816" cy="246816"/>
          </a:xfrm>
          <a:prstGeom prst="rect">
            <a:avLst/>
          </a:prstGeom>
        </p:spPr>
      </p:pic>
      <p:sp>
        <p:nvSpPr>
          <p:cNvPr id="13" name="Text 7"/>
          <p:cNvSpPr/>
          <p:nvPr/>
        </p:nvSpPr>
        <p:spPr>
          <a:xfrm>
            <a:off x="8384543" y="3160994"/>
            <a:ext cx="1114306" cy="172197"/>
          </a:xfrm>
          <a:prstGeom prst="rect">
            <a:avLst/>
          </a:prstGeom>
          <a:noFill/>
          <a:ln/>
        </p:spPr>
        <p:txBody>
          <a:bodyPr wrap="none" lIns="0" tIns="0" rIns="0" bIns="0" rtlCol="0" anchor="t"/>
          <a:lstStyle/>
          <a:p>
            <a:pPr algn="ctr" indent="0" marL="0">
              <a:lnSpc>
                <a:spcPts val="1650"/>
              </a:lnSpc>
              <a:buNone/>
            </a:pPr>
            <a:r>
              <a:rPr lang="en-US" sz="1350" b="1" dirty="0">
                <a:solidFill>
                  <a:srgbClr val="333F70"/>
                </a:solidFill>
                <a:latin typeface="Unbounded Bold" pitchFamily="34" charset="0"/>
                <a:ea typeface="Unbounded Bold" pitchFamily="34" charset="-122"/>
                <a:cs typeface="Unbounded Bold" pitchFamily="34" charset="-120"/>
              </a:rPr>
              <a:t>Prototype</a:t>
            </a:r>
            <a:endParaRPr lang="en-US" sz="1350" dirty="0"/>
          </a:p>
        </p:txBody>
      </p:sp>
      <p:sp>
        <p:nvSpPr>
          <p:cNvPr id="14" name="Text 8"/>
          <p:cNvSpPr/>
          <p:nvPr/>
        </p:nvSpPr>
        <p:spPr>
          <a:xfrm>
            <a:off x="8384543" y="3382172"/>
            <a:ext cx="1114306" cy="275515"/>
          </a:xfrm>
          <a:prstGeom prst="rect">
            <a:avLst/>
          </a:prstGeom>
          <a:noFill/>
          <a:ln/>
        </p:spPr>
        <p:txBody>
          <a:bodyPr wrap="square" lIns="0" tIns="0" rIns="0" bIns="0" rtlCol="0" anchor="t"/>
          <a:lstStyle/>
          <a:p>
            <a:pPr algn="ctr" indent="0" marL="0">
              <a:lnSpc>
                <a:spcPts val="1350"/>
              </a:lnSpc>
              <a:buNone/>
            </a:pPr>
            <a:r>
              <a:rPr lang="en-US" sz="1050" dirty="0">
                <a:solidFill>
                  <a:srgbClr val="333F70"/>
                </a:solidFill>
                <a:latin typeface="Open Sans" pitchFamily="34" charset="0"/>
                <a:ea typeface="Open Sans" pitchFamily="34" charset="-122"/>
                <a:cs typeface="Open Sans" pitchFamily="34" charset="-120"/>
              </a:rPr>
              <a:t>Build mockups for dashboard and alerts</a:t>
            </a:r>
            <a:endParaRPr lang="en-US" sz="1050" dirty="0"/>
          </a:p>
        </p:txBody>
      </p:sp>
      <p:pic>
        <p:nvPicPr>
          <p:cNvPr id="15" name="Image 4" descr="preencoded.png">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821350" y="2692619"/>
            <a:ext cx="246816" cy="246816"/>
          </a:xfrm>
          <a:prstGeom prst="rect">
            <a:avLst/>
          </a:prstGeom>
        </p:spPr>
      </p:pic>
      <p:sp>
        <p:nvSpPr>
          <p:cNvPr id="16" name="Text 9"/>
          <p:cNvSpPr/>
          <p:nvPr/>
        </p:nvSpPr>
        <p:spPr>
          <a:xfrm>
            <a:off x="396835" y="3885843"/>
            <a:ext cx="13836729" cy="189071"/>
          </a:xfrm>
          <a:prstGeom prst="rect">
            <a:avLst/>
          </a:prstGeom>
          <a:noFill/>
          <a:ln/>
        </p:spPr>
        <p:txBody>
          <a:bodyPr wrap="none" lIns="0" tIns="0" rIns="0" bIns="0" rtlCol="0" anchor="t"/>
          <a:lstStyle/>
          <a:p>
            <a:pPr algn="l" indent="0" marL="0">
              <a:lnSpc>
                <a:spcPts val="1400"/>
              </a:lnSpc>
              <a:buNone/>
            </a:pPr>
            <a:r>
              <a:rPr lang="en-US" sz="850" dirty="0">
                <a:solidFill>
                  <a:srgbClr val="000000"/>
                </a:solidFill>
                <a:latin typeface="Open Sans" pitchFamily="34" charset="0"/>
                <a:ea typeface="Open Sans" pitchFamily="34" charset="-122"/>
                <a:cs typeface="Open Sans" pitchFamily="34" charset="-120"/>
              </a:rPr>
              <a:t>💭</a:t>
            </a:r>
            <a:pPr algn="l" indent="0" marL="0">
              <a:lnSpc>
                <a:spcPts val="1400"/>
              </a:lnSpc>
              <a:buNone/>
            </a:pPr>
            <a:r>
              <a:rPr lang="en-US" sz="850" dirty="0">
                <a:solidFill>
                  <a:srgbClr val="333F70"/>
                </a:solidFill>
                <a:latin typeface="Open Sans" pitchFamily="34" charset="0"/>
                <a:ea typeface="Open Sans" pitchFamily="34" charset="-122"/>
                <a:cs typeface="Open Sans" pitchFamily="34" charset="-120"/>
              </a:rPr>
              <a:t> Empathize Phase</a:t>
            </a:r>
            <a:endParaRPr lang="en-US" sz="850" dirty="0"/>
          </a:p>
        </p:txBody>
      </p:sp>
      <p:sp>
        <p:nvSpPr>
          <p:cNvPr id="17" name="Text 10"/>
          <p:cNvSpPr/>
          <p:nvPr/>
        </p:nvSpPr>
        <p:spPr>
          <a:xfrm>
            <a:off x="396835" y="4202430"/>
            <a:ext cx="13836729" cy="189071"/>
          </a:xfrm>
          <a:prstGeom prst="rect">
            <a:avLst/>
          </a:prstGeom>
          <a:noFill/>
          <a:ln/>
        </p:spPr>
        <p:txBody>
          <a:bodyPr wrap="none" lIns="0" tIns="0" rIns="0" bIns="0" rtlCol="0" anchor="t"/>
          <a:lstStyle/>
          <a:p>
            <a:pPr algn="l" indent="0" marL="0">
              <a:lnSpc>
                <a:spcPts val="1400"/>
              </a:lnSpc>
              <a:buNone/>
            </a:pPr>
            <a:r>
              <a:rPr lang="en-US" sz="850" dirty="0">
                <a:solidFill>
                  <a:srgbClr val="000000"/>
                </a:solidFill>
                <a:latin typeface="Open Sans" pitchFamily="34" charset="0"/>
                <a:ea typeface="Open Sans" pitchFamily="34" charset="-122"/>
                <a:cs typeface="Open Sans" pitchFamily="34" charset="-120"/>
              </a:rPr>
              <a:t>🔑</a:t>
            </a:r>
            <a:pPr algn="l" indent="0" marL="0">
              <a:lnSpc>
                <a:spcPts val="1400"/>
              </a:lnSpc>
              <a:buNone/>
            </a:pPr>
            <a:r>
              <a:rPr lang="en-US" sz="850" dirty="0">
                <a:solidFill>
                  <a:srgbClr val="333F70"/>
                </a:solidFill>
                <a:latin typeface="Open Sans" pitchFamily="34" charset="0"/>
                <a:ea typeface="Open Sans" pitchFamily="34" charset="-122"/>
                <a:cs typeface="Open Sans" pitchFamily="34" charset="-120"/>
              </a:rPr>
              <a:t> Key Role: Research &amp; Understanding</a:t>
            </a:r>
            <a:endParaRPr lang="en-US" sz="850" dirty="0"/>
          </a:p>
        </p:txBody>
      </p:sp>
      <p:sp>
        <p:nvSpPr>
          <p:cNvPr id="18" name="Text 11"/>
          <p:cNvSpPr/>
          <p:nvPr/>
        </p:nvSpPr>
        <p:spPr>
          <a:xfrm>
            <a:off x="396835" y="4519017"/>
            <a:ext cx="13836729" cy="181451"/>
          </a:xfrm>
          <a:prstGeom prst="rect">
            <a:avLst/>
          </a:prstGeom>
          <a:noFill/>
          <a:ln/>
        </p:spPr>
        <p:txBody>
          <a:bodyPr wrap="none" lIns="0" tIns="0" rIns="0" bIns="0" rtlCol="0" anchor="t"/>
          <a:lstStyle/>
          <a:p>
            <a:pPr algn="l" indent="0" marL="0">
              <a:lnSpc>
                <a:spcPts val="1400"/>
              </a:lnSpc>
              <a:buNone/>
            </a:pPr>
            <a:r>
              <a:rPr lang="en-US" sz="850" dirty="0">
                <a:solidFill>
                  <a:srgbClr val="333F70"/>
                </a:solidFill>
                <a:latin typeface="Open Sans" pitchFamily="34" charset="0"/>
                <a:ea typeface="Open Sans" pitchFamily="34" charset="-122"/>
                <a:cs typeface="Open Sans" pitchFamily="34" charset="-120"/>
              </a:rPr>
              <a:t>To understand the problems users face when managing their kitchen, I conducted both qualitative and quantitative research. I used interviews, live observation, and surveys to collect behavioral data and pain points.</a:t>
            </a:r>
            <a:endParaRPr lang="en-US" sz="850" dirty="0"/>
          </a:p>
        </p:txBody>
      </p:sp>
      <p:sp>
        <p:nvSpPr>
          <p:cNvPr id="19" name="Text 12"/>
          <p:cNvSpPr/>
          <p:nvPr/>
        </p:nvSpPr>
        <p:spPr>
          <a:xfrm>
            <a:off x="396835" y="4827984"/>
            <a:ext cx="13836729" cy="181451"/>
          </a:xfrm>
          <a:prstGeom prst="rect">
            <a:avLst/>
          </a:prstGeom>
          <a:noFill/>
          <a:ln/>
        </p:spPr>
        <p:txBody>
          <a:bodyPr wrap="none" lIns="0" tIns="0" rIns="0" bIns="0" rtlCol="0" anchor="t"/>
          <a:lstStyle/>
          <a:p>
            <a:pPr algn="l" indent="0" marL="0">
              <a:lnSpc>
                <a:spcPts val="1400"/>
              </a:lnSpc>
              <a:buNone/>
            </a:pPr>
            <a:r>
              <a:rPr lang="en-US" sz="850" dirty="0">
                <a:solidFill>
                  <a:srgbClr val="333F70"/>
                </a:solidFill>
                <a:latin typeface="Open Sans" pitchFamily="34" charset="0"/>
                <a:ea typeface="Open Sans" pitchFamily="34" charset="-122"/>
                <a:cs typeface="Open Sans" pitchFamily="34" charset="-120"/>
              </a:rPr>
              <a:t>Participants:</a:t>
            </a:r>
            <a:endParaRPr lang="en-US" sz="850" dirty="0"/>
          </a:p>
        </p:txBody>
      </p:sp>
      <p:sp>
        <p:nvSpPr>
          <p:cNvPr id="20" name="Text 13"/>
          <p:cNvSpPr/>
          <p:nvPr/>
        </p:nvSpPr>
        <p:spPr>
          <a:xfrm>
            <a:off x="396835" y="5136952"/>
            <a:ext cx="13836729" cy="181451"/>
          </a:xfrm>
          <a:prstGeom prst="rect">
            <a:avLst/>
          </a:prstGeom>
          <a:noFill/>
          <a:ln/>
        </p:spPr>
        <p:txBody>
          <a:bodyPr wrap="none" lIns="0" tIns="0" rIns="0" bIns="0" rtlCol="0" anchor="t"/>
          <a:lstStyle/>
          <a:p>
            <a:pPr algn="l" indent="0" marL="0">
              <a:lnSpc>
                <a:spcPts val="1400"/>
              </a:lnSpc>
              <a:buNone/>
            </a:pPr>
            <a:r>
              <a:rPr lang="en-US" sz="850" dirty="0">
                <a:solidFill>
                  <a:srgbClr val="333F70"/>
                </a:solidFill>
                <a:latin typeface="Open Sans" pitchFamily="34" charset="0"/>
                <a:ea typeface="Open Sans" pitchFamily="34" charset="-122"/>
                <a:cs typeface="Open Sans" pitchFamily="34" charset="-120"/>
              </a:rPr>
              <a:t>5 users (aged 20–40)</a:t>
            </a:r>
            <a:endParaRPr lang="en-US" sz="850" dirty="0"/>
          </a:p>
        </p:txBody>
      </p:sp>
      <p:sp>
        <p:nvSpPr>
          <p:cNvPr id="21" name="Text 14"/>
          <p:cNvSpPr/>
          <p:nvPr/>
        </p:nvSpPr>
        <p:spPr>
          <a:xfrm>
            <a:off x="396835" y="5445919"/>
            <a:ext cx="13836729" cy="181451"/>
          </a:xfrm>
          <a:prstGeom prst="rect">
            <a:avLst/>
          </a:prstGeom>
          <a:noFill/>
          <a:ln/>
        </p:spPr>
        <p:txBody>
          <a:bodyPr wrap="none" lIns="0" tIns="0" rIns="0" bIns="0" rtlCol="0" anchor="t"/>
          <a:lstStyle/>
          <a:p>
            <a:pPr algn="l" indent="0" marL="0">
              <a:lnSpc>
                <a:spcPts val="1400"/>
              </a:lnSpc>
              <a:buNone/>
            </a:pPr>
            <a:r>
              <a:rPr lang="en-US" sz="850" dirty="0">
                <a:solidFill>
                  <a:srgbClr val="333F70"/>
                </a:solidFill>
                <a:latin typeface="Open Sans" pitchFamily="34" charset="0"/>
                <a:ea typeface="Open Sans" pitchFamily="34" charset="-122"/>
                <a:cs typeface="Open Sans" pitchFamily="34" charset="-120"/>
              </a:rPr>
              <a:t>Mix of single individuals, couples, and small families</a:t>
            </a:r>
            <a:endParaRPr lang="en-US" sz="850" dirty="0"/>
          </a:p>
        </p:txBody>
      </p:sp>
      <p:sp>
        <p:nvSpPr>
          <p:cNvPr id="22" name="Text 15"/>
          <p:cNvSpPr/>
          <p:nvPr/>
        </p:nvSpPr>
        <p:spPr>
          <a:xfrm>
            <a:off x="396835" y="5754886"/>
            <a:ext cx="13836729" cy="181451"/>
          </a:xfrm>
          <a:prstGeom prst="rect">
            <a:avLst/>
          </a:prstGeom>
          <a:noFill/>
          <a:ln/>
        </p:spPr>
        <p:txBody>
          <a:bodyPr wrap="none" lIns="0" tIns="0" rIns="0" bIns="0" rtlCol="0" anchor="t"/>
          <a:lstStyle/>
          <a:p>
            <a:pPr algn="l" indent="0" marL="0">
              <a:lnSpc>
                <a:spcPts val="1400"/>
              </a:lnSpc>
              <a:buNone/>
            </a:pPr>
            <a:r>
              <a:rPr lang="en-US" sz="850" dirty="0">
                <a:solidFill>
                  <a:srgbClr val="333F70"/>
                </a:solidFill>
                <a:latin typeface="Open Sans" pitchFamily="34" charset="0"/>
                <a:ea typeface="Open Sans" pitchFamily="34" charset="-122"/>
                <a:cs typeface="Open Sans" pitchFamily="34" charset="-120"/>
              </a:rPr>
              <a:t>All tech-savvy and responsible for their groceries</a:t>
            </a:r>
            <a:endParaRPr lang="en-US" sz="850" dirty="0"/>
          </a:p>
        </p:txBody>
      </p:sp>
      <p:sp>
        <p:nvSpPr>
          <p:cNvPr id="23" name="Text 16"/>
          <p:cNvSpPr/>
          <p:nvPr/>
        </p:nvSpPr>
        <p:spPr>
          <a:xfrm>
            <a:off x="396835" y="6063853"/>
            <a:ext cx="13836729" cy="181451"/>
          </a:xfrm>
          <a:prstGeom prst="rect">
            <a:avLst/>
          </a:prstGeom>
          <a:noFill/>
          <a:ln/>
        </p:spPr>
        <p:txBody>
          <a:bodyPr wrap="none" lIns="0" tIns="0" rIns="0" bIns="0" rtlCol="0" anchor="t"/>
          <a:lstStyle/>
          <a:p>
            <a:pPr algn="l" indent="0" marL="0">
              <a:lnSpc>
                <a:spcPts val="1400"/>
              </a:lnSpc>
              <a:buNone/>
            </a:pPr>
            <a:r>
              <a:rPr lang="en-US" sz="850" dirty="0">
                <a:solidFill>
                  <a:srgbClr val="333F70"/>
                </a:solidFill>
                <a:latin typeface="Open Sans" pitchFamily="34" charset="0"/>
                <a:ea typeface="Open Sans" pitchFamily="34" charset="-122"/>
                <a:cs typeface="Open Sans" pitchFamily="34" charset="-120"/>
              </a:rPr>
              <a:t>Key Takeaways:</a:t>
            </a:r>
            <a:endParaRPr lang="en-US" sz="850" dirty="0"/>
          </a:p>
        </p:txBody>
      </p:sp>
      <p:sp>
        <p:nvSpPr>
          <p:cNvPr id="24" name="Text 17"/>
          <p:cNvSpPr/>
          <p:nvPr/>
        </p:nvSpPr>
        <p:spPr>
          <a:xfrm>
            <a:off x="396835" y="6372820"/>
            <a:ext cx="13836729" cy="181451"/>
          </a:xfrm>
          <a:prstGeom prst="rect">
            <a:avLst/>
          </a:prstGeom>
          <a:noFill/>
          <a:ln/>
        </p:spPr>
        <p:txBody>
          <a:bodyPr wrap="none" lIns="0" tIns="0" rIns="0" bIns="0" rtlCol="0" anchor="t"/>
          <a:lstStyle/>
          <a:p>
            <a:pPr algn="l" indent="0" marL="0">
              <a:lnSpc>
                <a:spcPts val="1400"/>
              </a:lnSpc>
              <a:buNone/>
            </a:pPr>
            <a:r>
              <a:rPr lang="en-US" sz="850" dirty="0">
                <a:solidFill>
                  <a:srgbClr val="333F70"/>
                </a:solidFill>
                <a:latin typeface="Open Sans" pitchFamily="34" charset="0"/>
                <a:ea typeface="Open Sans" pitchFamily="34" charset="-122"/>
                <a:cs typeface="Open Sans" pitchFamily="34" charset="-120"/>
              </a:rPr>
              <a:t>100% forget expiry dates often.</a:t>
            </a:r>
            <a:endParaRPr lang="en-US" sz="850" dirty="0"/>
          </a:p>
        </p:txBody>
      </p:sp>
      <p:sp>
        <p:nvSpPr>
          <p:cNvPr id="25" name="Text 18"/>
          <p:cNvSpPr/>
          <p:nvPr/>
        </p:nvSpPr>
        <p:spPr>
          <a:xfrm>
            <a:off x="396835" y="6681788"/>
            <a:ext cx="13836729" cy="181451"/>
          </a:xfrm>
          <a:prstGeom prst="rect">
            <a:avLst/>
          </a:prstGeom>
          <a:noFill/>
          <a:ln/>
        </p:spPr>
        <p:txBody>
          <a:bodyPr wrap="none" lIns="0" tIns="0" rIns="0" bIns="0" rtlCol="0" anchor="t"/>
          <a:lstStyle/>
          <a:p>
            <a:pPr algn="l" indent="0" marL="0">
              <a:lnSpc>
                <a:spcPts val="1400"/>
              </a:lnSpc>
              <a:buNone/>
            </a:pPr>
            <a:r>
              <a:rPr lang="en-US" sz="850" dirty="0">
                <a:solidFill>
                  <a:srgbClr val="333F70"/>
                </a:solidFill>
                <a:latin typeface="Open Sans" pitchFamily="34" charset="0"/>
                <a:ea typeface="Open Sans" pitchFamily="34" charset="-122"/>
                <a:cs typeface="Open Sans" pitchFamily="34" charset="-120"/>
              </a:rPr>
              <a:t>Most used no system or basic reminders (sticky notes, mental notes).</a:t>
            </a:r>
            <a:endParaRPr lang="en-US" sz="850" dirty="0"/>
          </a:p>
        </p:txBody>
      </p:sp>
      <p:sp>
        <p:nvSpPr>
          <p:cNvPr id="26" name="Text 19"/>
          <p:cNvSpPr/>
          <p:nvPr/>
        </p:nvSpPr>
        <p:spPr>
          <a:xfrm>
            <a:off x="396835" y="6990755"/>
            <a:ext cx="13836729" cy="181451"/>
          </a:xfrm>
          <a:prstGeom prst="rect">
            <a:avLst/>
          </a:prstGeom>
          <a:noFill/>
          <a:ln/>
        </p:spPr>
        <p:txBody>
          <a:bodyPr wrap="none" lIns="0" tIns="0" rIns="0" bIns="0" rtlCol="0" anchor="t"/>
          <a:lstStyle/>
          <a:p>
            <a:pPr algn="l" indent="0" marL="0">
              <a:lnSpc>
                <a:spcPts val="1400"/>
              </a:lnSpc>
              <a:buNone/>
            </a:pPr>
            <a:r>
              <a:rPr lang="en-US" sz="850" dirty="0">
                <a:solidFill>
                  <a:srgbClr val="333F70"/>
                </a:solidFill>
                <a:latin typeface="Open Sans" pitchFamily="34" charset="0"/>
                <a:ea typeface="Open Sans" pitchFamily="34" charset="-122"/>
                <a:cs typeface="Open Sans" pitchFamily="34" charset="-120"/>
              </a:rPr>
              <a:t>They wanted something simple, fast, and not annoying.</a:t>
            </a:r>
            <a:endParaRPr lang="en-US" sz="850" dirty="0"/>
          </a:p>
        </p:txBody>
      </p:sp>
      <p:sp>
        <p:nvSpPr>
          <p:cNvPr id="27" name="Text 20"/>
          <p:cNvSpPr/>
          <p:nvPr/>
        </p:nvSpPr>
        <p:spPr>
          <a:xfrm>
            <a:off x="396835" y="7299722"/>
            <a:ext cx="13836729" cy="181451"/>
          </a:xfrm>
          <a:prstGeom prst="rect">
            <a:avLst/>
          </a:prstGeom>
          <a:noFill/>
          <a:ln/>
        </p:spPr>
        <p:txBody>
          <a:bodyPr wrap="none" lIns="0" tIns="0" rIns="0" bIns="0" rtlCol="0" anchor="t"/>
          <a:lstStyle/>
          <a:p>
            <a:pPr algn="l" indent="0" marL="0">
              <a:lnSpc>
                <a:spcPts val="1400"/>
              </a:lnSpc>
              <a:buNone/>
            </a:pPr>
            <a:r>
              <a:rPr lang="en-US" sz="850" dirty="0">
                <a:solidFill>
                  <a:srgbClr val="333F70"/>
                </a:solidFill>
                <a:latin typeface="Open Sans" pitchFamily="34" charset="0"/>
                <a:ea typeface="Open Sans" pitchFamily="34" charset="-122"/>
                <a:cs typeface="Open Sans" pitchFamily="34" charset="-120"/>
              </a:rPr>
              <a:t>Recipe suggestions were a highly desired feature.</a:t>
            </a:r>
            <a:endParaRPr lang="en-US" sz="850" dirty="0"/>
          </a:p>
        </p:txBody>
      </p:sp>
      <p:sp>
        <p:nvSpPr>
          <p:cNvPr id="28" name="Text 21"/>
          <p:cNvSpPr/>
          <p:nvPr/>
        </p:nvSpPr>
        <p:spPr>
          <a:xfrm>
            <a:off x="396835" y="7608689"/>
            <a:ext cx="13836729" cy="189071"/>
          </a:xfrm>
          <a:prstGeom prst="rect">
            <a:avLst/>
          </a:prstGeom>
          <a:noFill/>
          <a:ln/>
        </p:spPr>
        <p:txBody>
          <a:bodyPr wrap="none" lIns="0" tIns="0" rIns="0" bIns="0" rtlCol="0" anchor="t"/>
          <a:lstStyle/>
          <a:p>
            <a:pPr algn="l" indent="0" marL="0">
              <a:lnSpc>
                <a:spcPts val="1400"/>
              </a:lnSpc>
              <a:buNone/>
            </a:pPr>
            <a:r>
              <a:rPr lang="en-US" sz="850" dirty="0">
                <a:solidFill>
                  <a:srgbClr val="000000"/>
                </a:solidFill>
                <a:latin typeface="Open Sans" pitchFamily="34" charset="0"/>
                <a:ea typeface="Open Sans" pitchFamily="34" charset="-122"/>
                <a:cs typeface="Open Sans" pitchFamily="34" charset="-120"/>
              </a:rPr>
              <a:t>👀</a:t>
            </a:r>
            <a:pPr algn="l" indent="0" marL="0">
              <a:lnSpc>
                <a:spcPts val="1400"/>
              </a:lnSpc>
              <a:buNone/>
            </a:pPr>
            <a:r>
              <a:rPr lang="en-US" sz="850" dirty="0">
                <a:solidFill>
                  <a:srgbClr val="333F70"/>
                </a:solidFill>
                <a:latin typeface="Open Sans" pitchFamily="34" charset="0"/>
                <a:ea typeface="Open Sans" pitchFamily="34" charset="-122"/>
                <a:cs typeface="Open Sans" pitchFamily="34" charset="-120"/>
              </a:rPr>
              <a:t> Observing</a:t>
            </a:r>
            <a:endParaRPr lang="en-US" sz="850" dirty="0"/>
          </a:p>
        </p:txBody>
      </p:sp>
      <p:sp>
        <p:nvSpPr>
          <p:cNvPr id="29" name="Text 22"/>
          <p:cNvSpPr/>
          <p:nvPr/>
        </p:nvSpPr>
        <p:spPr>
          <a:xfrm>
            <a:off x="396835" y="7925276"/>
            <a:ext cx="13836729" cy="181451"/>
          </a:xfrm>
          <a:prstGeom prst="rect">
            <a:avLst/>
          </a:prstGeom>
          <a:noFill/>
          <a:ln/>
        </p:spPr>
        <p:txBody>
          <a:bodyPr wrap="none" lIns="0" tIns="0" rIns="0" bIns="0" rtlCol="0" anchor="t"/>
          <a:lstStyle/>
          <a:p>
            <a:pPr algn="l" indent="0" marL="0">
              <a:lnSpc>
                <a:spcPts val="1400"/>
              </a:lnSpc>
              <a:buNone/>
            </a:pPr>
            <a:r>
              <a:rPr lang="en-US" sz="850" dirty="0">
                <a:solidFill>
                  <a:srgbClr val="333F70"/>
                </a:solidFill>
                <a:latin typeface="Open Sans" pitchFamily="34" charset="0"/>
                <a:ea typeface="Open Sans" pitchFamily="34" charset="-122"/>
                <a:cs typeface="Open Sans" pitchFamily="34" charset="-120"/>
              </a:rPr>
              <a:t>Through contextual inquiries, I observed:</a:t>
            </a:r>
            <a:endParaRPr lang="en-US" sz="850" dirty="0"/>
          </a:p>
        </p:txBody>
      </p:sp>
      <p:sp>
        <p:nvSpPr>
          <p:cNvPr id="30" name="Text 23"/>
          <p:cNvSpPr/>
          <p:nvPr/>
        </p:nvSpPr>
        <p:spPr>
          <a:xfrm>
            <a:off x="396835" y="8234243"/>
            <a:ext cx="13836729" cy="181451"/>
          </a:xfrm>
          <a:prstGeom prst="rect">
            <a:avLst/>
          </a:prstGeom>
          <a:noFill/>
          <a:ln/>
        </p:spPr>
        <p:txBody>
          <a:bodyPr wrap="none" lIns="0" tIns="0" rIns="0" bIns="0" rtlCol="0" anchor="t"/>
          <a:lstStyle/>
          <a:p>
            <a:pPr algn="l" indent="0" marL="0">
              <a:lnSpc>
                <a:spcPts val="1400"/>
              </a:lnSpc>
              <a:buNone/>
            </a:pPr>
            <a:r>
              <a:rPr lang="en-US" sz="850" dirty="0">
                <a:solidFill>
                  <a:srgbClr val="333F70"/>
                </a:solidFill>
                <a:latin typeface="Open Sans" pitchFamily="34" charset="0"/>
                <a:ea typeface="Open Sans" pitchFamily="34" charset="-122"/>
                <a:cs typeface="Open Sans" pitchFamily="34" charset="-120"/>
              </a:rPr>
              <a:t>Cooking sessions in user kitchens.</a:t>
            </a:r>
            <a:endParaRPr lang="en-US" sz="850" dirty="0"/>
          </a:p>
        </p:txBody>
      </p:sp>
      <p:sp>
        <p:nvSpPr>
          <p:cNvPr id="31" name="Text 24"/>
          <p:cNvSpPr/>
          <p:nvPr/>
        </p:nvSpPr>
        <p:spPr>
          <a:xfrm>
            <a:off x="396835" y="8543211"/>
            <a:ext cx="13836729" cy="181451"/>
          </a:xfrm>
          <a:prstGeom prst="rect">
            <a:avLst/>
          </a:prstGeom>
          <a:noFill/>
          <a:ln/>
        </p:spPr>
        <p:txBody>
          <a:bodyPr wrap="none" lIns="0" tIns="0" rIns="0" bIns="0" rtlCol="0" anchor="t"/>
          <a:lstStyle/>
          <a:p>
            <a:pPr algn="l" indent="0" marL="0">
              <a:lnSpc>
                <a:spcPts val="1400"/>
              </a:lnSpc>
              <a:buNone/>
            </a:pPr>
            <a:r>
              <a:rPr lang="en-US" sz="850" dirty="0">
                <a:solidFill>
                  <a:srgbClr val="333F70"/>
                </a:solidFill>
                <a:latin typeface="Open Sans" pitchFamily="34" charset="0"/>
                <a:ea typeface="Open Sans" pitchFamily="34" charset="-122"/>
                <a:cs typeface="Open Sans" pitchFamily="34" charset="-120"/>
              </a:rPr>
              <a:t>Grocery shopping behavior.</a:t>
            </a:r>
            <a:endParaRPr lang="en-US" sz="850" dirty="0"/>
          </a:p>
        </p:txBody>
      </p:sp>
      <p:sp>
        <p:nvSpPr>
          <p:cNvPr id="32" name="Text 25"/>
          <p:cNvSpPr/>
          <p:nvPr/>
        </p:nvSpPr>
        <p:spPr>
          <a:xfrm>
            <a:off x="396835" y="8852178"/>
            <a:ext cx="13836729" cy="181451"/>
          </a:xfrm>
          <a:prstGeom prst="rect">
            <a:avLst/>
          </a:prstGeom>
          <a:noFill/>
          <a:ln/>
        </p:spPr>
        <p:txBody>
          <a:bodyPr wrap="none" lIns="0" tIns="0" rIns="0" bIns="0" rtlCol="0" anchor="t"/>
          <a:lstStyle/>
          <a:p>
            <a:pPr algn="l" indent="0" marL="0">
              <a:lnSpc>
                <a:spcPts val="1400"/>
              </a:lnSpc>
              <a:buNone/>
            </a:pPr>
            <a:r>
              <a:rPr lang="en-US" sz="850" dirty="0">
                <a:solidFill>
                  <a:srgbClr val="333F70"/>
                </a:solidFill>
                <a:latin typeface="Open Sans" pitchFamily="34" charset="0"/>
                <a:ea typeface="Open Sans" pitchFamily="34" charset="-122"/>
                <a:cs typeface="Open Sans" pitchFamily="34" charset="-120"/>
              </a:rPr>
              <a:t>Findings:</a:t>
            </a:r>
            <a:endParaRPr lang="en-US" sz="850" dirty="0"/>
          </a:p>
        </p:txBody>
      </p:sp>
      <p:sp>
        <p:nvSpPr>
          <p:cNvPr id="33" name="Text 26"/>
          <p:cNvSpPr/>
          <p:nvPr/>
        </p:nvSpPr>
        <p:spPr>
          <a:xfrm>
            <a:off x="396835" y="9161145"/>
            <a:ext cx="13836729" cy="181451"/>
          </a:xfrm>
          <a:prstGeom prst="rect">
            <a:avLst/>
          </a:prstGeom>
          <a:noFill/>
          <a:ln/>
        </p:spPr>
        <p:txBody>
          <a:bodyPr wrap="none" lIns="0" tIns="0" rIns="0" bIns="0" rtlCol="0" anchor="t"/>
          <a:lstStyle/>
          <a:p>
            <a:pPr algn="l" indent="0" marL="0">
              <a:lnSpc>
                <a:spcPts val="1400"/>
              </a:lnSpc>
              <a:buNone/>
            </a:pPr>
            <a:r>
              <a:rPr lang="en-US" sz="850" dirty="0">
                <a:solidFill>
                  <a:srgbClr val="333F70"/>
                </a:solidFill>
                <a:latin typeface="Open Sans" pitchFamily="34" charset="0"/>
                <a:ea typeface="Open Sans" pitchFamily="34" charset="-122"/>
                <a:cs typeface="Open Sans" pitchFamily="34" charset="-120"/>
              </a:rPr>
              <a:t>Users overbought the same ingredients (especially perishable ones).</a:t>
            </a:r>
            <a:endParaRPr lang="en-US" sz="850" dirty="0"/>
          </a:p>
        </p:txBody>
      </p:sp>
      <p:sp>
        <p:nvSpPr>
          <p:cNvPr id="34" name="Text 27"/>
          <p:cNvSpPr/>
          <p:nvPr/>
        </p:nvSpPr>
        <p:spPr>
          <a:xfrm>
            <a:off x="396835" y="9470112"/>
            <a:ext cx="13836729" cy="181451"/>
          </a:xfrm>
          <a:prstGeom prst="rect">
            <a:avLst/>
          </a:prstGeom>
          <a:noFill/>
          <a:ln/>
        </p:spPr>
        <p:txBody>
          <a:bodyPr wrap="none" lIns="0" tIns="0" rIns="0" bIns="0" rtlCol="0" anchor="t"/>
          <a:lstStyle/>
          <a:p>
            <a:pPr algn="l" indent="0" marL="0">
              <a:lnSpc>
                <a:spcPts val="1400"/>
              </a:lnSpc>
              <a:buNone/>
            </a:pPr>
            <a:r>
              <a:rPr lang="en-US" sz="850" dirty="0">
                <a:solidFill>
                  <a:srgbClr val="333F70"/>
                </a:solidFill>
                <a:latin typeface="Open Sans" pitchFamily="34" charset="0"/>
                <a:ea typeface="Open Sans" pitchFamily="34" charset="-122"/>
                <a:cs typeface="Open Sans" pitchFamily="34" charset="-120"/>
              </a:rPr>
              <a:t>Many didn’t check their pantry before going shopping.</a:t>
            </a:r>
            <a:endParaRPr lang="en-US" sz="850" dirty="0"/>
          </a:p>
        </p:txBody>
      </p:sp>
      <p:sp>
        <p:nvSpPr>
          <p:cNvPr id="35" name="Text 28"/>
          <p:cNvSpPr/>
          <p:nvPr/>
        </p:nvSpPr>
        <p:spPr>
          <a:xfrm>
            <a:off x="396835" y="9779079"/>
            <a:ext cx="13836729" cy="181451"/>
          </a:xfrm>
          <a:prstGeom prst="rect">
            <a:avLst/>
          </a:prstGeom>
          <a:noFill/>
          <a:ln/>
        </p:spPr>
        <p:txBody>
          <a:bodyPr wrap="none" lIns="0" tIns="0" rIns="0" bIns="0" rtlCol="0" anchor="t"/>
          <a:lstStyle/>
          <a:p>
            <a:pPr algn="l" indent="0" marL="0">
              <a:lnSpc>
                <a:spcPts val="1400"/>
              </a:lnSpc>
              <a:buNone/>
            </a:pPr>
            <a:r>
              <a:rPr lang="en-US" sz="850" dirty="0">
                <a:solidFill>
                  <a:srgbClr val="333F70"/>
                </a:solidFill>
                <a:latin typeface="Open Sans" pitchFamily="34" charset="0"/>
                <a:ea typeface="Open Sans" pitchFamily="34" charset="-122"/>
                <a:cs typeface="Open Sans" pitchFamily="34" charset="-120"/>
              </a:rPr>
              <a:t>Food items were lost or expired deep in shelves or fridges.</a:t>
            </a:r>
            <a:endParaRPr lang="en-US" sz="850" dirty="0"/>
          </a:p>
        </p:txBody>
      </p:sp>
      <p:sp>
        <p:nvSpPr>
          <p:cNvPr id="36" name="Text 29"/>
          <p:cNvSpPr/>
          <p:nvPr/>
        </p:nvSpPr>
        <p:spPr>
          <a:xfrm>
            <a:off x="396835" y="10088047"/>
            <a:ext cx="13836729" cy="189071"/>
          </a:xfrm>
          <a:prstGeom prst="rect">
            <a:avLst/>
          </a:prstGeom>
          <a:noFill/>
          <a:ln/>
        </p:spPr>
        <p:txBody>
          <a:bodyPr wrap="none" lIns="0" tIns="0" rIns="0" bIns="0" rtlCol="0" anchor="t"/>
          <a:lstStyle/>
          <a:p>
            <a:pPr algn="l" indent="0" marL="0">
              <a:lnSpc>
                <a:spcPts val="1400"/>
              </a:lnSpc>
              <a:buNone/>
            </a:pPr>
            <a:r>
              <a:rPr lang="en-US" sz="850" dirty="0">
                <a:solidFill>
                  <a:srgbClr val="000000"/>
                </a:solidFill>
                <a:latin typeface="Open Sans" pitchFamily="34" charset="0"/>
                <a:ea typeface="Open Sans" pitchFamily="34" charset="-122"/>
                <a:cs typeface="Open Sans" pitchFamily="34" charset="-120"/>
              </a:rPr>
              <a:t>📊</a:t>
            </a:r>
            <a:pPr algn="l" indent="0" marL="0">
              <a:lnSpc>
                <a:spcPts val="1400"/>
              </a:lnSpc>
              <a:buNone/>
            </a:pPr>
            <a:r>
              <a:rPr lang="en-US" sz="850" dirty="0">
                <a:solidFill>
                  <a:srgbClr val="333F70"/>
                </a:solidFill>
                <a:latin typeface="Open Sans" pitchFamily="34" charset="0"/>
                <a:ea typeface="Open Sans" pitchFamily="34" charset="-122"/>
                <a:cs typeface="Open Sans" pitchFamily="34" charset="-120"/>
              </a:rPr>
              <a:t> Analyzing</a:t>
            </a:r>
            <a:endParaRPr lang="en-US" sz="850" dirty="0"/>
          </a:p>
        </p:txBody>
      </p:sp>
      <p:sp>
        <p:nvSpPr>
          <p:cNvPr id="37" name="Text 30"/>
          <p:cNvSpPr/>
          <p:nvPr/>
        </p:nvSpPr>
        <p:spPr>
          <a:xfrm>
            <a:off x="396835" y="10404634"/>
            <a:ext cx="13836729" cy="181451"/>
          </a:xfrm>
          <a:prstGeom prst="rect">
            <a:avLst/>
          </a:prstGeom>
          <a:noFill/>
          <a:ln/>
        </p:spPr>
        <p:txBody>
          <a:bodyPr wrap="none" lIns="0" tIns="0" rIns="0" bIns="0" rtlCol="0" anchor="t"/>
          <a:lstStyle/>
          <a:p>
            <a:pPr algn="l" indent="0" marL="0">
              <a:lnSpc>
                <a:spcPts val="1400"/>
              </a:lnSpc>
              <a:buNone/>
            </a:pPr>
            <a:r>
              <a:rPr lang="en-US" sz="850" dirty="0">
                <a:solidFill>
                  <a:srgbClr val="333F70"/>
                </a:solidFill>
                <a:latin typeface="Open Sans" pitchFamily="34" charset="0"/>
                <a:ea typeface="Open Sans" pitchFamily="34" charset="-122"/>
                <a:cs typeface="Open Sans" pitchFamily="34" charset="-120"/>
              </a:rPr>
              <a:t>I created affinity diagrams and grouped insights into:</a:t>
            </a:r>
            <a:endParaRPr lang="en-US" sz="850" dirty="0"/>
          </a:p>
        </p:txBody>
      </p:sp>
      <p:sp>
        <p:nvSpPr>
          <p:cNvPr id="38" name="Text 31"/>
          <p:cNvSpPr/>
          <p:nvPr/>
        </p:nvSpPr>
        <p:spPr>
          <a:xfrm>
            <a:off x="396835" y="10713601"/>
            <a:ext cx="13836729" cy="181451"/>
          </a:xfrm>
          <a:prstGeom prst="rect">
            <a:avLst/>
          </a:prstGeom>
          <a:noFill/>
          <a:ln/>
        </p:spPr>
        <p:txBody>
          <a:bodyPr wrap="none" lIns="0" tIns="0" rIns="0" bIns="0" rtlCol="0" anchor="t"/>
          <a:lstStyle/>
          <a:p>
            <a:pPr algn="l" indent="0" marL="0">
              <a:lnSpc>
                <a:spcPts val="1400"/>
              </a:lnSpc>
              <a:buNone/>
            </a:pPr>
            <a:r>
              <a:rPr lang="en-US" sz="850" dirty="0">
                <a:solidFill>
                  <a:srgbClr val="333F70"/>
                </a:solidFill>
                <a:latin typeface="Open Sans" pitchFamily="34" charset="0"/>
                <a:ea typeface="Open Sans" pitchFamily="34" charset="-122"/>
                <a:cs typeface="Open Sans" pitchFamily="34" charset="-120"/>
              </a:rPr>
              <a:t>Functional gaps</a:t>
            </a:r>
            <a:endParaRPr lang="en-US" sz="850" dirty="0"/>
          </a:p>
        </p:txBody>
      </p:sp>
      <p:sp>
        <p:nvSpPr>
          <p:cNvPr id="39" name="Text 32"/>
          <p:cNvSpPr/>
          <p:nvPr/>
        </p:nvSpPr>
        <p:spPr>
          <a:xfrm>
            <a:off x="396835" y="11022568"/>
            <a:ext cx="13836729" cy="181451"/>
          </a:xfrm>
          <a:prstGeom prst="rect">
            <a:avLst/>
          </a:prstGeom>
          <a:noFill/>
          <a:ln/>
        </p:spPr>
        <p:txBody>
          <a:bodyPr wrap="none" lIns="0" tIns="0" rIns="0" bIns="0" rtlCol="0" anchor="t"/>
          <a:lstStyle/>
          <a:p>
            <a:pPr algn="l" indent="0" marL="0">
              <a:lnSpc>
                <a:spcPts val="1400"/>
              </a:lnSpc>
              <a:buNone/>
            </a:pPr>
            <a:r>
              <a:rPr lang="en-US" sz="850" dirty="0">
                <a:solidFill>
                  <a:srgbClr val="333F70"/>
                </a:solidFill>
                <a:latin typeface="Open Sans" pitchFamily="34" charset="0"/>
                <a:ea typeface="Open Sans" pitchFamily="34" charset="-122"/>
                <a:cs typeface="Open Sans" pitchFamily="34" charset="-120"/>
              </a:rPr>
              <a:t>Motivational drivers</a:t>
            </a:r>
            <a:endParaRPr lang="en-US" sz="850" dirty="0"/>
          </a:p>
        </p:txBody>
      </p:sp>
      <p:sp>
        <p:nvSpPr>
          <p:cNvPr id="40" name="Text 33"/>
          <p:cNvSpPr/>
          <p:nvPr/>
        </p:nvSpPr>
        <p:spPr>
          <a:xfrm>
            <a:off x="396835" y="11331535"/>
            <a:ext cx="13836729" cy="181451"/>
          </a:xfrm>
          <a:prstGeom prst="rect">
            <a:avLst/>
          </a:prstGeom>
          <a:noFill/>
          <a:ln/>
        </p:spPr>
        <p:txBody>
          <a:bodyPr wrap="none" lIns="0" tIns="0" rIns="0" bIns="0" rtlCol="0" anchor="t"/>
          <a:lstStyle/>
          <a:p>
            <a:pPr algn="l" indent="0" marL="0">
              <a:lnSpc>
                <a:spcPts val="1400"/>
              </a:lnSpc>
              <a:buNone/>
            </a:pPr>
            <a:r>
              <a:rPr lang="en-US" sz="850" dirty="0">
                <a:solidFill>
                  <a:srgbClr val="333F70"/>
                </a:solidFill>
                <a:latin typeface="Open Sans" pitchFamily="34" charset="0"/>
                <a:ea typeface="Open Sans" pitchFamily="34" charset="-122"/>
                <a:cs typeface="Open Sans" pitchFamily="34" charset="-120"/>
              </a:rPr>
              <a:t>Common frustrations</a:t>
            </a:r>
            <a:endParaRPr lang="en-US" sz="850" dirty="0"/>
          </a:p>
        </p:txBody>
      </p:sp>
      <p:sp>
        <p:nvSpPr>
          <p:cNvPr id="41" name="Text 34"/>
          <p:cNvSpPr/>
          <p:nvPr/>
        </p:nvSpPr>
        <p:spPr>
          <a:xfrm>
            <a:off x="396835" y="11640503"/>
            <a:ext cx="13836729" cy="181451"/>
          </a:xfrm>
          <a:prstGeom prst="rect">
            <a:avLst/>
          </a:prstGeom>
          <a:noFill/>
          <a:ln/>
        </p:spPr>
        <p:txBody>
          <a:bodyPr wrap="none" lIns="0" tIns="0" rIns="0" bIns="0" rtlCol="0" anchor="t"/>
          <a:lstStyle/>
          <a:p>
            <a:pPr algn="l" indent="0" marL="0">
              <a:lnSpc>
                <a:spcPts val="1400"/>
              </a:lnSpc>
              <a:buNone/>
            </a:pPr>
            <a:r>
              <a:rPr lang="en-US" sz="850" dirty="0">
                <a:solidFill>
                  <a:srgbClr val="333F70"/>
                </a:solidFill>
                <a:latin typeface="Open Sans" pitchFamily="34" charset="0"/>
                <a:ea typeface="Open Sans" pitchFamily="34" charset="-122"/>
                <a:cs typeface="Open Sans" pitchFamily="34" charset="-120"/>
              </a:rPr>
              <a:t>Wishlist features</a:t>
            </a:r>
            <a:endParaRPr lang="en-US" sz="850" dirty="0"/>
          </a:p>
        </p:txBody>
      </p:sp>
      <p:sp>
        <p:nvSpPr>
          <p:cNvPr id="42" name="Text 35"/>
          <p:cNvSpPr/>
          <p:nvPr/>
        </p:nvSpPr>
        <p:spPr>
          <a:xfrm>
            <a:off x="396835" y="11949470"/>
            <a:ext cx="13836729" cy="181451"/>
          </a:xfrm>
          <a:prstGeom prst="rect">
            <a:avLst/>
          </a:prstGeom>
          <a:noFill/>
          <a:ln/>
        </p:spPr>
        <p:txBody>
          <a:bodyPr wrap="none" lIns="0" tIns="0" rIns="0" bIns="0" rtlCol="0" anchor="t"/>
          <a:lstStyle/>
          <a:p>
            <a:pPr algn="l" indent="0" marL="0">
              <a:lnSpc>
                <a:spcPts val="1400"/>
              </a:lnSpc>
              <a:buNone/>
            </a:pPr>
            <a:r>
              <a:rPr lang="en-US" sz="850" dirty="0">
                <a:solidFill>
                  <a:srgbClr val="333F70"/>
                </a:solidFill>
                <a:latin typeface="Open Sans" pitchFamily="34" charset="0"/>
                <a:ea typeface="Open Sans" pitchFamily="34" charset="-122"/>
                <a:cs typeface="Open Sans" pitchFamily="34" charset="-120"/>
              </a:rPr>
              <a:t>Patterns clearly showed that users needed:</a:t>
            </a:r>
            <a:endParaRPr lang="en-US" sz="850" dirty="0"/>
          </a:p>
        </p:txBody>
      </p:sp>
      <p:sp>
        <p:nvSpPr>
          <p:cNvPr id="43" name="Text 36"/>
          <p:cNvSpPr/>
          <p:nvPr/>
        </p:nvSpPr>
        <p:spPr>
          <a:xfrm>
            <a:off x="396835" y="12258437"/>
            <a:ext cx="13836729" cy="181451"/>
          </a:xfrm>
          <a:prstGeom prst="rect">
            <a:avLst/>
          </a:prstGeom>
          <a:noFill/>
          <a:ln/>
        </p:spPr>
        <p:txBody>
          <a:bodyPr wrap="none" lIns="0" tIns="0" rIns="0" bIns="0" rtlCol="0" anchor="t"/>
          <a:lstStyle/>
          <a:p>
            <a:pPr algn="l" indent="0" marL="0">
              <a:lnSpc>
                <a:spcPts val="1400"/>
              </a:lnSpc>
              <a:buNone/>
            </a:pPr>
            <a:r>
              <a:rPr lang="en-US" sz="850" dirty="0">
                <a:solidFill>
                  <a:srgbClr val="333F70"/>
                </a:solidFill>
                <a:latin typeface="Open Sans" pitchFamily="34" charset="0"/>
                <a:ea typeface="Open Sans" pitchFamily="34" charset="-122"/>
                <a:cs typeface="Open Sans" pitchFamily="34" charset="-120"/>
              </a:rPr>
              <a:t>A central place to track everything</a:t>
            </a:r>
            <a:endParaRPr lang="en-US" sz="850" dirty="0"/>
          </a:p>
        </p:txBody>
      </p:sp>
      <p:sp>
        <p:nvSpPr>
          <p:cNvPr id="44" name="Text 37"/>
          <p:cNvSpPr/>
          <p:nvPr/>
        </p:nvSpPr>
        <p:spPr>
          <a:xfrm>
            <a:off x="396835" y="12567404"/>
            <a:ext cx="13836729" cy="181451"/>
          </a:xfrm>
          <a:prstGeom prst="rect">
            <a:avLst/>
          </a:prstGeom>
          <a:noFill/>
          <a:ln/>
        </p:spPr>
        <p:txBody>
          <a:bodyPr wrap="none" lIns="0" tIns="0" rIns="0" bIns="0" rtlCol="0" anchor="t"/>
          <a:lstStyle/>
          <a:p>
            <a:pPr algn="l" indent="0" marL="0">
              <a:lnSpc>
                <a:spcPts val="1400"/>
              </a:lnSpc>
              <a:buNone/>
            </a:pPr>
            <a:r>
              <a:rPr lang="en-US" sz="850" dirty="0">
                <a:solidFill>
                  <a:srgbClr val="333F70"/>
                </a:solidFill>
                <a:latin typeface="Open Sans" pitchFamily="34" charset="0"/>
                <a:ea typeface="Open Sans" pitchFamily="34" charset="-122"/>
                <a:cs typeface="Open Sans" pitchFamily="34" charset="-120"/>
              </a:rPr>
              <a:t>Visual expiry reminders</a:t>
            </a:r>
            <a:endParaRPr lang="en-US" sz="850" dirty="0"/>
          </a:p>
        </p:txBody>
      </p:sp>
      <p:sp>
        <p:nvSpPr>
          <p:cNvPr id="45" name="Text 38"/>
          <p:cNvSpPr/>
          <p:nvPr/>
        </p:nvSpPr>
        <p:spPr>
          <a:xfrm>
            <a:off x="396835" y="12876371"/>
            <a:ext cx="13836729" cy="181451"/>
          </a:xfrm>
          <a:prstGeom prst="rect">
            <a:avLst/>
          </a:prstGeom>
          <a:noFill/>
          <a:ln/>
        </p:spPr>
        <p:txBody>
          <a:bodyPr wrap="none" lIns="0" tIns="0" rIns="0" bIns="0" rtlCol="0" anchor="t"/>
          <a:lstStyle/>
          <a:p>
            <a:pPr algn="l" indent="0" marL="0">
              <a:lnSpc>
                <a:spcPts val="1400"/>
              </a:lnSpc>
              <a:buNone/>
            </a:pPr>
            <a:r>
              <a:rPr lang="en-US" sz="850" dirty="0">
                <a:solidFill>
                  <a:srgbClr val="333F70"/>
                </a:solidFill>
                <a:latin typeface="Open Sans" pitchFamily="34" charset="0"/>
                <a:ea typeface="Open Sans" pitchFamily="34" charset="-122"/>
                <a:cs typeface="Open Sans" pitchFamily="34" charset="-120"/>
              </a:rPr>
              <a:t>Meal suggestions to use items before expiry</a:t>
            </a:r>
            <a:endParaRPr lang="en-US" sz="850" dirty="0"/>
          </a:p>
        </p:txBody>
      </p:sp>
      <p:sp>
        <p:nvSpPr>
          <p:cNvPr id="46" name="Text 39"/>
          <p:cNvSpPr/>
          <p:nvPr/>
        </p:nvSpPr>
        <p:spPr>
          <a:xfrm>
            <a:off x="396835" y="13185338"/>
            <a:ext cx="13836729" cy="181451"/>
          </a:xfrm>
          <a:prstGeom prst="rect">
            <a:avLst/>
          </a:prstGeom>
          <a:noFill/>
          <a:ln/>
        </p:spPr>
        <p:txBody>
          <a:bodyPr wrap="none" lIns="0" tIns="0" rIns="0" bIns="0" rtlCol="0" anchor="t"/>
          <a:lstStyle/>
          <a:p>
            <a:pPr algn="l" indent="0" marL="0">
              <a:lnSpc>
                <a:spcPts val="1400"/>
              </a:lnSpc>
              <a:buNone/>
            </a:pPr>
            <a:endParaRPr lang="en-US" sz="850" dirty="0"/>
          </a:p>
        </p:txBody>
      </p:sp>
      <p:sp>
        <p:nvSpPr>
          <p:cNvPr id="47" name="Text 40"/>
          <p:cNvSpPr/>
          <p:nvPr/>
        </p:nvSpPr>
        <p:spPr>
          <a:xfrm>
            <a:off x="396835" y="13494306"/>
            <a:ext cx="13836729" cy="181451"/>
          </a:xfrm>
          <a:prstGeom prst="rect">
            <a:avLst/>
          </a:prstGeom>
          <a:noFill/>
          <a:ln/>
        </p:spPr>
        <p:txBody>
          <a:bodyPr wrap="none" lIns="0" tIns="0" rIns="0" bIns="0" rtlCol="0" anchor="t"/>
          <a:lstStyle/>
          <a:p>
            <a:pPr algn="l" indent="0" marL="0">
              <a:lnSpc>
                <a:spcPts val="1400"/>
              </a:lnSpc>
              <a:buNone/>
            </a:pPr>
            <a:endParaRPr lang="en-US" sz="85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Text 0"/>
          <p:cNvSpPr/>
          <p:nvPr/>
        </p:nvSpPr>
        <p:spPr>
          <a:xfrm>
            <a:off x="708779" y="719495"/>
            <a:ext cx="6160651" cy="632936"/>
          </a:xfrm>
          <a:prstGeom prst="rect">
            <a:avLst/>
          </a:prstGeom>
          <a:noFill/>
          <a:ln/>
        </p:spPr>
        <p:txBody>
          <a:bodyPr wrap="none" lIns="0" tIns="0" rIns="0" bIns="0" rtlCol="0" anchor="t"/>
          <a:lstStyle/>
          <a:p>
            <a:pPr algn="l" indent="0" marL="0">
              <a:lnSpc>
                <a:spcPts val="4950"/>
              </a:lnSpc>
              <a:buNone/>
            </a:pPr>
            <a:r>
              <a:rPr lang="en-US" sz="3950" b="1" dirty="0">
                <a:solidFill>
                  <a:srgbClr val="333F70"/>
                </a:solidFill>
                <a:latin typeface="Unbounded Bold" pitchFamily="34" charset="0"/>
                <a:ea typeface="Unbounded Bold" pitchFamily="34" charset="-122"/>
                <a:cs typeface="Unbounded Bold" pitchFamily="34" charset="-120"/>
              </a:rPr>
              <a:t>Empathy Mapping :</a:t>
            </a:r>
            <a:endParaRPr lang="en-US" sz="3950" dirty="0"/>
          </a:p>
        </p:txBody>
      </p:sp>
      <p:sp>
        <p:nvSpPr>
          <p:cNvPr id="3" name="Text 1"/>
          <p:cNvSpPr/>
          <p:nvPr/>
        </p:nvSpPr>
        <p:spPr>
          <a:xfrm>
            <a:off x="708779" y="1757482"/>
            <a:ext cx="13212842" cy="323969"/>
          </a:xfrm>
          <a:prstGeom prst="rect">
            <a:avLst/>
          </a:prstGeom>
          <a:noFill/>
          <a:ln/>
        </p:spPr>
        <p:txBody>
          <a:bodyPr wrap="none" lIns="0" tIns="0" rIns="0" bIns="0" rtlCol="0" anchor="t"/>
          <a:lstStyle/>
          <a:p>
            <a:pPr algn="l" indent="0" marL="0">
              <a:lnSpc>
                <a:spcPts val="2550"/>
              </a:lnSpc>
              <a:buNone/>
            </a:pPr>
            <a:r>
              <a:rPr lang="en-US" sz="1550" dirty="0">
                <a:solidFill>
                  <a:srgbClr val="333F70"/>
                </a:solidFill>
                <a:latin typeface="Open Sans" pitchFamily="34" charset="0"/>
                <a:ea typeface="Open Sans" pitchFamily="34" charset="-122"/>
                <a:cs typeface="Open Sans" pitchFamily="34" charset="-120"/>
              </a:rPr>
              <a:t>We use the empathy map to synthesise our qualitative data and truly understand Ellie's psychological landscape.</a:t>
            </a:r>
            <a:endParaRPr lang="en-US" sz="1550" dirty="0"/>
          </a:p>
        </p:txBody>
      </p:sp>
      <p:sp>
        <p:nvSpPr>
          <p:cNvPr id="4" name="Text 2"/>
          <p:cNvSpPr/>
          <p:nvPr/>
        </p:nvSpPr>
        <p:spPr>
          <a:xfrm>
            <a:off x="2471380" y="2471142"/>
            <a:ext cx="2531626" cy="316349"/>
          </a:xfrm>
          <a:prstGeom prst="rect">
            <a:avLst/>
          </a:prstGeom>
          <a:noFill/>
          <a:ln/>
        </p:spPr>
        <p:txBody>
          <a:bodyPr wrap="none" lIns="0" tIns="0" rIns="0" bIns="0" rtlCol="0" anchor="t"/>
          <a:lstStyle/>
          <a:p>
            <a:pPr algn="r" indent="0" marL="0">
              <a:lnSpc>
                <a:spcPts val="2450"/>
              </a:lnSpc>
              <a:buNone/>
            </a:pPr>
            <a:r>
              <a:rPr lang="en-US" sz="1950" b="1" dirty="0">
                <a:solidFill>
                  <a:srgbClr val="333F70"/>
                </a:solidFill>
                <a:latin typeface="Unbounded Bold" pitchFamily="34" charset="0"/>
                <a:ea typeface="Unbounded Bold" pitchFamily="34" charset="-122"/>
                <a:cs typeface="Unbounded Bold" pitchFamily="34" charset="-120"/>
              </a:rPr>
              <a:t>Says</a:t>
            </a:r>
            <a:endParaRPr lang="en-US" sz="1950" dirty="0"/>
          </a:p>
        </p:txBody>
      </p:sp>
      <p:sp>
        <p:nvSpPr>
          <p:cNvPr id="5" name="Text 3"/>
          <p:cNvSpPr/>
          <p:nvPr/>
        </p:nvSpPr>
        <p:spPr>
          <a:xfrm>
            <a:off x="708779" y="2908935"/>
            <a:ext cx="4294227" cy="323969"/>
          </a:xfrm>
          <a:prstGeom prst="rect">
            <a:avLst/>
          </a:prstGeom>
          <a:noFill/>
          <a:ln/>
        </p:spPr>
        <p:txBody>
          <a:bodyPr wrap="none" lIns="0" tIns="0" rIns="0" bIns="0" rtlCol="0" anchor="t"/>
          <a:lstStyle/>
          <a:p>
            <a:pPr algn="r" indent="0" marL="0">
              <a:lnSpc>
                <a:spcPts val="2550"/>
              </a:lnSpc>
              <a:buNone/>
            </a:pPr>
            <a:r>
              <a:rPr lang="en-US" sz="1550" dirty="0">
                <a:solidFill>
                  <a:srgbClr val="333F70"/>
                </a:solidFill>
                <a:latin typeface="Open Sans" pitchFamily="34" charset="0"/>
                <a:ea typeface="Open Sans" pitchFamily="34" charset="-122"/>
                <a:cs typeface="Open Sans" pitchFamily="34" charset="-120"/>
              </a:rPr>
              <a:t>“I feel so wasteful throwing food away.”</a:t>
            </a:r>
            <a:endParaRPr lang="en-US" sz="1550" dirty="0"/>
          </a:p>
        </p:txBody>
      </p:sp>
      <p:sp>
        <p:nvSpPr>
          <p:cNvPr id="6" name="Text 4"/>
          <p:cNvSpPr/>
          <p:nvPr/>
        </p:nvSpPr>
        <p:spPr>
          <a:xfrm>
            <a:off x="708779" y="3354348"/>
            <a:ext cx="4294227" cy="647938"/>
          </a:xfrm>
          <a:prstGeom prst="rect">
            <a:avLst/>
          </a:prstGeom>
          <a:noFill/>
          <a:ln/>
        </p:spPr>
        <p:txBody>
          <a:bodyPr wrap="square" lIns="0" tIns="0" rIns="0" bIns="0" rtlCol="0" anchor="t"/>
          <a:lstStyle/>
          <a:p>
            <a:pPr algn="r" indent="0" marL="0">
              <a:lnSpc>
                <a:spcPts val="2550"/>
              </a:lnSpc>
              <a:buNone/>
            </a:pPr>
            <a:r>
              <a:rPr lang="en-US" sz="1550" dirty="0">
                <a:solidFill>
                  <a:srgbClr val="333F70"/>
                </a:solidFill>
                <a:latin typeface="Open Sans" pitchFamily="34" charset="0"/>
                <a:ea typeface="Open Sans" pitchFamily="34" charset="-122"/>
                <a:cs typeface="Open Sans" pitchFamily="34" charset="-120"/>
              </a:rPr>
              <a:t>“Meal planning is a nightmare after a long day.”</a:t>
            </a:r>
            <a:endParaRPr lang="en-US" sz="1550" dirty="0"/>
          </a:p>
        </p:txBody>
      </p:sp>
      <p:pic>
        <p:nvPicPr>
          <p:cNvPr id="7" name="Image 0" descr="preencoded.png">    </p:cNvPr>
          <p:cNvPicPr>
            <a:picLocks noChangeAspect="1"/>
          </p:cNvPicPr>
          <p:nvPr/>
        </p:nvPicPr>
        <p:blipFill>
          <a:blip r:embed="rId1"/>
          <a:stretch>
            <a:fillRect/>
          </a:stretch>
        </p:blipFill>
        <p:spPr>
          <a:xfrm>
            <a:off x="5003006" y="2597468"/>
            <a:ext cx="4624388" cy="4624388"/>
          </a:xfrm>
          <a:prstGeom prst="rect">
            <a:avLst/>
          </a:prstGeom>
        </p:spPr>
      </p:pic>
      <p:pic>
        <p:nvPicPr>
          <p:cNvPr id="8" name="Image 1" descr="preencoded.png">    </p:cNvPr>
          <p:cNvPicPr>
            <a:picLocks noChangeAspect="1"/>
          </p:cNvPicPr>
          <p:nvPr/>
        </p:nvPicPr>
        <p:blipFill>
          <a:blip r:embed="rId2"/>
          <a:stretch>
            <a:fillRect/>
          </a:stretch>
        </p:blipFill>
        <p:spPr>
          <a:xfrm>
            <a:off x="6577370" y="3700343"/>
            <a:ext cx="284798" cy="355997"/>
          </a:xfrm>
          <a:prstGeom prst="rect">
            <a:avLst/>
          </a:prstGeom>
        </p:spPr>
      </p:pic>
      <p:sp>
        <p:nvSpPr>
          <p:cNvPr id="9" name="Text 5"/>
          <p:cNvSpPr/>
          <p:nvPr/>
        </p:nvSpPr>
        <p:spPr>
          <a:xfrm>
            <a:off x="9627394" y="2309217"/>
            <a:ext cx="2531626" cy="316349"/>
          </a:xfrm>
          <a:prstGeom prst="rect">
            <a:avLst/>
          </a:prstGeom>
          <a:noFill/>
          <a:ln/>
        </p:spPr>
        <p:txBody>
          <a:bodyPr wrap="none" lIns="0" tIns="0" rIns="0" bIns="0" rtlCol="0" anchor="t"/>
          <a:lstStyle/>
          <a:p>
            <a:pPr algn="l" indent="0" marL="0">
              <a:lnSpc>
                <a:spcPts val="2450"/>
              </a:lnSpc>
              <a:buNone/>
            </a:pPr>
            <a:r>
              <a:rPr lang="en-US" sz="1950" b="1" dirty="0">
                <a:solidFill>
                  <a:srgbClr val="333F70"/>
                </a:solidFill>
                <a:latin typeface="Unbounded Bold" pitchFamily="34" charset="0"/>
                <a:ea typeface="Unbounded Bold" pitchFamily="34" charset="-122"/>
                <a:cs typeface="Unbounded Bold" pitchFamily="34" charset="-120"/>
              </a:rPr>
              <a:t>Does</a:t>
            </a:r>
            <a:endParaRPr lang="en-US" sz="1950" dirty="0"/>
          </a:p>
        </p:txBody>
      </p:sp>
      <p:sp>
        <p:nvSpPr>
          <p:cNvPr id="10" name="Text 6"/>
          <p:cNvSpPr/>
          <p:nvPr/>
        </p:nvSpPr>
        <p:spPr>
          <a:xfrm>
            <a:off x="9627394" y="2747010"/>
            <a:ext cx="4294227" cy="647938"/>
          </a:xfrm>
          <a:prstGeom prst="rect">
            <a:avLst/>
          </a:prstGeom>
          <a:noFill/>
          <a:ln/>
        </p:spPr>
        <p:txBody>
          <a:bodyPr wrap="square" lIns="0" tIns="0" rIns="0" bIns="0" rtlCol="0" anchor="t"/>
          <a:lstStyle/>
          <a:p>
            <a:pPr algn="l" indent="0" marL="0">
              <a:lnSpc>
                <a:spcPts val="2550"/>
              </a:lnSpc>
              <a:buNone/>
            </a:pPr>
            <a:r>
              <a:rPr lang="en-US" sz="1550" dirty="0">
                <a:solidFill>
                  <a:srgbClr val="333F70"/>
                </a:solidFill>
                <a:latin typeface="Open Sans" pitchFamily="34" charset="0"/>
                <a:ea typeface="Open Sans" pitchFamily="34" charset="-122"/>
                <a:cs typeface="Open Sans" pitchFamily="34" charset="-120"/>
              </a:rPr>
              <a:t>Scrolls through online shopping sites repeatedly.</a:t>
            </a:r>
            <a:endParaRPr lang="en-US" sz="1550" dirty="0"/>
          </a:p>
        </p:txBody>
      </p:sp>
      <p:sp>
        <p:nvSpPr>
          <p:cNvPr id="11" name="Text 7"/>
          <p:cNvSpPr/>
          <p:nvPr/>
        </p:nvSpPr>
        <p:spPr>
          <a:xfrm>
            <a:off x="9627394" y="3516392"/>
            <a:ext cx="4294227" cy="647938"/>
          </a:xfrm>
          <a:prstGeom prst="rect">
            <a:avLst/>
          </a:prstGeom>
          <a:noFill/>
          <a:ln/>
        </p:spPr>
        <p:txBody>
          <a:bodyPr wrap="square" lIns="0" tIns="0" rIns="0" bIns="0" rtlCol="0" anchor="t"/>
          <a:lstStyle/>
          <a:p>
            <a:pPr algn="l" indent="0" marL="0">
              <a:lnSpc>
                <a:spcPts val="2550"/>
              </a:lnSpc>
              <a:buNone/>
            </a:pPr>
            <a:r>
              <a:rPr lang="en-US" sz="1550" dirty="0">
                <a:solidFill>
                  <a:srgbClr val="333F70"/>
                </a:solidFill>
                <a:latin typeface="Open Sans" pitchFamily="34" charset="0"/>
                <a:ea typeface="Open Sans" pitchFamily="34" charset="-122"/>
                <a:cs typeface="Open Sans" pitchFamily="34" charset="-120"/>
              </a:rPr>
              <a:t>Puts new groceries on top of old ones in the fridge.</a:t>
            </a:r>
            <a:endParaRPr lang="en-US" sz="1550" dirty="0"/>
          </a:p>
        </p:txBody>
      </p:sp>
      <p:pic>
        <p:nvPicPr>
          <p:cNvPr id="12" name="Image 2" descr="preencoded.png">    </p:cNvPr>
          <p:cNvPicPr>
            <a:picLocks noChangeAspect="1"/>
          </p:cNvPicPr>
          <p:nvPr/>
        </p:nvPicPr>
        <p:blipFill>
          <a:blip r:embed="rId3"/>
          <a:stretch>
            <a:fillRect/>
          </a:stretch>
        </p:blipFill>
        <p:spPr>
          <a:xfrm>
            <a:off x="5003006" y="2597468"/>
            <a:ext cx="4624388" cy="4624388"/>
          </a:xfrm>
          <a:prstGeom prst="rect">
            <a:avLst/>
          </a:prstGeom>
        </p:spPr>
      </p:pic>
      <p:pic>
        <p:nvPicPr>
          <p:cNvPr id="13" name="Image 3" descr="preencoded.png">    </p:cNvPr>
          <p:cNvPicPr>
            <a:picLocks noChangeAspect="1"/>
          </p:cNvPicPr>
          <p:nvPr/>
        </p:nvPicPr>
        <p:blipFill>
          <a:blip r:embed="rId4"/>
          <a:stretch>
            <a:fillRect/>
          </a:stretch>
        </p:blipFill>
        <p:spPr>
          <a:xfrm>
            <a:off x="7768114" y="3700343"/>
            <a:ext cx="284798" cy="355997"/>
          </a:xfrm>
          <a:prstGeom prst="rect">
            <a:avLst/>
          </a:prstGeom>
        </p:spPr>
      </p:pic>
      <p:sp>
        <p:nvSpPr>
          <p:cNvPr id="14" name="Text 8"/>
          <p:cNvSpPr/>
          <p:nvPr/>
        </p:nvSpPr>
        <p:spPr>
          <a:xfrm>
            <a:off x="10032444" y="4468058"/>
            <a:ext cx="2531626" cy="316349"/>
          </a:xfrm>
          <a:prstGeom prst="rect">
            <a:avLst/>
          </a:prstGeom>
          <a:noFill/>
          <a:ln/>
        </p:spPr>
        <p:txBody>
          <a:bodyPr wrap="none" lIns="0" tIns="0" rIns="0" bIns="0" rtlCol="0" anchor="t"/>
          <a:lstStyle/>
          <a:p>
            <a:pPr algn="l" indent="0" marL="0">
              <a:lnSpc>
                <a:spcPts val="2450"/>
              </a:lnSpc>
              <a:buNone/>
            </a:pPr>
            <a:r>
              <a:rPr lang="en-US" sz="1950" b="1" dirty="0">
                <a:solidFill>
                  <a:srgbClr val="333F70"/>
                </a:solidFill>
                <a:latin typeface="Unbounded Bold" pitchFamily="34" charset="0"/>
                <a:ea typeface="Unbounded Bold" pitchFamily="34" charset="-122"/>
                <a:cs typeface="Unbounded Bold" pitchFamily="34" charset="-120"/>
              </a:rPr>
              <a:t>Thinks</a:t>
            </a:r>
            <a:endParaRPr lang="en-US" sz="1950" dirty="0"/>
          </a:p>
        </p:txBody>
      </p:sp>
      <p:sp>
        <p:nvSpPr>
          <p:cNvPr id="15" name="Text 9"/>
          <p:cNvSpPr/>
          <p:nvPr/>
        </p:nvSpPr>
        <p:spPr>
          <a:xfrm>
            <a:off x="10032444" y="4905851"/>
            <a:ext cx="3889177" cy="323969"/>
          </a:xfrm>
          <a:prstGeom prst="rect">
            <a:avLst/>
          </a:prstGeom>
          <a:noFill/>
          <a:ln/>
        </p:spPr>
        <p:txBody>
          <a:bodyPr wrap="none" lIns="0" tIns="0" rIns="0" bIns="0" rtlCol="0" anchor="t"/>
          <a:lstStyle/>
          <a:p>
            <a:pPr algn="l" indent="0" marL="0">
              <a:lnSpc>
                <a:spcPts val="2550"/>
              </a:lnSpc>
              <a:buNone/>
            </a:pPr>
            <a:r>
              <a:rPr lang="en-US" sz="1550" dirty="0">
                <a:solidFill>
                  <a:srgbClr val="333F70"/>
                </a:solidFill>
                <a:latin typeface="Open Sans" pitchFamily="34" charset="0"/>
                <a:ea typeface="Open Sans" pitchFamily="34" charset="-122"/>
                <a:cs typeface="Open Sans" pitchFamily="34" charset="-120"/>
              </a:rPr>
              <a:t>“I wish I knew what was about to expire.”</a:t>
            </a:r>
            <a:endParaRPr lang="en-US" sz="1550" dirty="0"/>
          </a:p>
        </p:txBody>
      </p:sp>
      <p:sp>
        <p:nvSpPr>
          <p:cNvPr id="16" name="Text 10"/>
          <p:cNvSpPr/>
          <p:nvPr/>
        </p:nvSpPr>
        <p:spPr>
          <a:xfrm>
            <a:off x="10032444" y="5351264"/>
            <a:ext cx="3889177" cy="647938"/>
          </a:xfrm>
          <a:prstGeom prst="rect">
            <a:avLst/>
          </a:prstGeom>
          <a:noFill/>
          <a:ln/>
        </p:spPr>
        <p:txBody>
          <a:bodyPr wrap="square" lIns="0" tIns="0" rIns="0" bIns="0" rtlCol="0" anchor="t"/>
          <a:lstStyle/>
          <a:p>
            <a:pPr algn="l" indent="0" marL="0">
              <a:lnSpc>
                <a:spcPts val="2550"/>
              </a:lnSpc>
              <a:buNone/>
            </a:pPr>
            <a:r>
              <a:rPr lang="en-US" sz="1550" dirty="0">
                <a:solidFill>
                  <a:srgbClr val="333F70"/>
                </a:solidFill>
                <a:latin typeface="Open Sans" pitchFamily="34" charset="0"/>
                <a:ea typeface="Open Sans" pitchFamily="34" charset="-122"/>
                <a:cs typeface="Open Sans" pitchFamily="34" charset="-120"/>
              </a:rPr>
              <a:t>“There must be a smarter way to manage this.”</a:t>
            </a:r>
            <a:endParaRPr lang="en-US" sz="1550" dirty="0"/>
          </a:p>
        </p:txBody>
      </p:sp>
      <p:pic>
        <p:nvPicPr>
          <p:cNvPr id="17" name="Image 4" descr="preencoded.png">    </p:cNvPr>
          <p:cNvPicPr>
            <a:picLocks noChangeAspect="1"/>
          </p:cNvPicPr>
          <p:nvPr/>
        </p:nvPicPr>
        <p:blipFill>
          <a:blip r:embed="rId5"/>
          <a:stretch>
            <a:fillRect/>
          </a:stretch>
        </p:blipFill>
        <p:spPr>
          <a:xfrm>
            <a:off x="5003006" y="2597468"/>
            <a:ext cx="4624388" cy="4624388"/>
          </a:xfrm>
          <a:prstGeom prst="rect">
            <a:avLst/>
          </a:prstGeom>
        </p:spPr>
      </p:pic>
      <p:pic>
        <p:nvPicPr>
          <p:cNvPr id="18" name="Image 5" descr="preencoded.png">    </p:cNvPr>
          <p:cNvPicPr>
            <a:picLocks noChangeAspect="1"/>
          </p:cNvPicPr>
          <p:nvPr/>
        </p:nvPicPr>
        <p:blipFill>
          <a:blip r:embed="rId6"/>
          <a:stretch>
            <a:fillRect/>
          </a:stretch>
        </p:blipFill>
        <p:spPr>
          <a:xfrm>
            <a:off x="8363545" y="4731663"/>
            <a:ext cx="284798" cy="355997"/>
          </a:xfrm>
          <a:prstGeom prst="rect">
            <a:avLst/>
          </a:prstGeom>
        </p:spPr>
      </p:pic>
      <p:sp>
        <p:nvSpPr>
          <p:cNvPr id="19" name="Text 11"/>
          <p:cNvSpPr/>
          <p:nvPr/>
        </p:nvSpPr>
        <p:spPr>
          <a:xfrm>
            <a:off x="9627394" y="6302931"/>
            <a:ext cx="2531626" cy="316349"/>
          </a:xfrm>
          <a:prstGeom prst="rect">
            <a:avLst/>
          </a:prstGeom>
          <a:noFill/>
          <a:ln/>
        </p:spPr>
        <p:txBody>
          <a:bodyPr wrap="none" lIns="0" tIns="0" rIns="0" bIns="0" rtlCol="0" anchor="t"/>
          <a:lstStyle/>
          <a:p>
            <a:pPr algn="l" indent="0" marL="0">
              <a:lnSpc>
                <a:spcPts val="2450"/>
              </a:lnSpc>
              <a:buNone/>
            </a:pPr>
            <a:r>
              <a:rPr lang="en-US" sz="1950" b="1" dirty="0">
                <a:solidFill>
                  <a:srgbClr val="333F70"/>
                </a:solidFill>
                <a:latin typeface="Unbounded Bold" pitchFamily="34" charset="0"/>
                <a:ea typeface="Unbounded Bold" pitchFamily="34" charset="-122"/>
                <a:cs typeface="Unbounded Bold" pitchFamily="34" charset="-120"/>
              </a:rPr>
              <a:t>Feels</a:t>
            </a:r>
            <a:endParaRPr lang="en-US" sz="1950" dirty="0"/>
          </a:p>
        </p:txBody>
      </p:sp>
      <p:sp>
        <p:nvSpPr>
          <p:cNvPr id="20" name="Text 12"/>
          <p:cNvSpPr/>
          <p:nvPr/>
        </p:nvSpPr>
        <p:spPr>
          <a:xfrm>
            <a:off x="9627394" y="6740723"/>
            <a:ext cx="4294227" cy="323969"/>
          </a:xfrm>
          <a:prstGeom prst="rect">
            <a:avLst/>
          </a:prstGeom>
          <a:noFill/>
          <a:ln/>
        </p:spPr>
        <p:txBody>
          <a:bodyPr wrap="none" lIns="0" tIns="0" rIns="0" bIns="0" rtlCol="0" anchor="t"/>
          <a:lstStyle/>
          <a:p>
            <a:pPr algn="l" indent="0" marL="0">
              <a:lnSpc>
                <a:spcPts val="2550"/>
              </a:lnSpc>
              <a:buNone/>
            </a:pPr>
            <a:r>
              <a:rPr lang="en-US" sz="1550" dirty="0">
                <a:solidFill>
                  <a:srgbClr val="333F70"/>
                </a:solidFill>
                <a:latin typeface="Open Sans" pitchFamily="34" charset="0"/>
                <a:ea typeface="Open Sans" pitchFamily="34" charset="-122"/>
                <a:cs typeface="Open Sans" pitchFamily="34" charset="-120"/>
              </a:rPr>
              <a:t>Guilty about waste.</a:t>
            </a:r>
            <a:endParaRPr lang="en-US" sz="1550" dirty="0"/>
          </a:p>
        </p:txBody>
      </p:sp>
      <p:sp>
        <p:nvSpPr>
          <p:cNvPr id="21" name="Text 13"/>
          <p:cNvSpPr/>
          <p:nvPr/>
        </p:nvSpPr>
        <p:spPr>
          <a:xfrm>
            <a:off x="9627394" y="7186136"/>
            <a:ext cx="4294227" cy="323969"/>
          </a:xfrm>
          <a:prstGeom prst="rect">
            <a:avLst/>
          </a:prstGeom>
          <a:noFill/>
          <a:ln/>
        </p:spPr>
        <p:txBody>
          <a:bodyPr wrap="none" lIns="0" tIns="0" rIns="0" bIns="0" rtlCol="0" anchor="t"/>
          <a:lstStyle/>
          <a:p>
            <a:pPr algn="l" indent="0" marL="0">
              <a:lnSpc>
                <a:spcPts val="2550"/>
              </a:lnSpc>
              <a:buNone/>
            </a:pPr>
            <a:r>
              <a:rPr lang="en-US" sz="1550" dirty="0">
                <a:solidFill>
                  <a:srgbClr val="333F70"/>
                </a:solidFill>
                <a:latin typeface="Open Sans" pitchFamily="34" charset="0"/>
                <a:ea typeface="Open Sans" pitchFamily="34" charset="-122"/>
                <a:cs typeface="Open Sans" pitchFamily="34" charset="-120"/>
              </a:rPr>
              <a:t>Frustrated by repeated purchases.</a:t>
            </a:r>
            <a:endParaRPr lang="en-US" sz="1550" dirty="0"/>
          </a:p>
        </p:txBody>
      </p:sp>
      <p:pic>
        <p:nvPicPr>
          <p:cNvPr id="22" name="Image 6" descr="preencoded.png">    </p:cNvPr>
          <p:cNvPicPr>
            <a:picLocks noChangeAspect="1"/>
          </p:cNvPicPr>
          <p:nvPr/>
        </p:nvPicPr>
        <p:blipFill>
          <a:blip r:embed="rId7"/>
          <a:stretch>
            <a:fillRect/>
          </a:stretch>
        </p:blipFill>
        <p:spPr>
          <a:xfrm>
            <a:off x="5003006" y="2597468"/>
            <a:ext cx="4624388" cy="4624388"/>
          </a:xfrm>
          <a:prstGeom prst="rect">
            <a:avLst/>
          </a:prstGeom>
        </p:spPr>
      </p:pic>
      <p:pic>
        <p:nvPicPr>
          <p:cNvPr id="23" name="Image 7" descr="preencoded.png">    </p:cNvPr>
          <p:cNvPicPr>
            <a:picLocks noChangeAspect="1"/>
          </p:cNvPicPr>
          <p:nvPr/>
        </p:nvPicPr>
        <p:blipFill>
          <a:blip r:embed="rId8"/>
          <a:stretch>
            <a:fillRect/>
          </a:stretch>
        </p:blipFill>
        <p:spPr>
          <a:xfrm>
            <a:off x="7768114" y="5762863"/>
            <a:ext cx="284798" cy="355997"/>
          </a:xfrm>
          <a:prstGeom prst="rect">
            <a:avLst/>
          </a:prstGeom>
        </p:spPr>
      </p:pic>
      <p:sp>
        <p:nvSpPr>
          <p:cNvPr id="24" name="Text 14"/>
          <p:cNvSpPr/>
          <p:nvPr/>
        </p:nvSpPr>
        <p:spPr>
          <a:xfrm>
            <a:off x="2471380" y="6302931"/>
            <a:ext cx="2531626" cy="316349"/>
          </a:xfrm>
          <a:prstGeom prst="rect">
            <a:avLst/>
          </a:prstGeom>
          <a:noFill/>
          <a:ln/>
        </p:spPr>
        <p:txBody>
          <a:bodyPr wrap="none" lIns="0" tIns="0" rIns="0" bIns="0" rtlCol="0" anchor="t"/>
          <a:lstStyle/>
          <a:p>
            <a:pPr algn="r" indent="0" marL="0">
              <a:lnSpc>
                <a:spcPts val="2450"/>
              </a:lnSpc>
              <a:buNone/>
            </a:pPr>
            <a:r>
              <a:rPr lang="en-US" sz="1950" b="1" dirty="0">
                <a:solidFill>
                  <a:srgbClr val="333F70"/>
                </a:solidFill>
                <a:latin typeface="Unbounded Bold" pitchFamily="34" charset="0"/>
                <a:ea typeface="Unbounded Bold" pitchFamily="34" charset="-122"/>
                <a:cs typeface="Unbounded Bold" pitchFamily="34" charset="-120"/>
              </a:rPr>
              <a:t>Hears</a:t>
            </a:r>
            <a:endParaRPr lang="en-US" sz="1950" dirty="0"/>
          </a:p>
        </p:txBody>
      </p:sp>
      <p:sp>
        <p:nvSpPr>
          <p:cNvPr id="25" name="Text 15"/>
          <p:cNvSpPr/>
          <p:nvPr/>
        </p:nvSpPr>
        <p:spPr>
          <a:xfrm>
            <a:off x="708779" y="6740723"/>
            <a:ext cx="4294227" cy="323969"/>
          </a:xfrm>
          <a:prstGeom prst="rect">
            <a:avLst/>
          </a:prstGeom>
          <a:noFill/>
          <a:ln/>
        </p:spPr>
        <p:txBody>
          <a:bodyPr wrap="none" lIns="0" tIns="0" rIns="0" bIns="0" rtlCol="0" anchor="t"/>
          <a:lstStyle/>
          <a:p>
            <a:pPr algn="r" indent="0" marL="0">
              <a:lnSpc>
                <a:spcPts val="2550"/>
              </a:lnSpc>
              <a:buNone/>
            </a:pPr>
            <a:r>
              <a:rPr lang="en-US" sz="1550" dirty="0">
                <a:solidFill>
                  <a:srgbClr val="333F70"/>
                </a:solidFill>
                <a:latin typeface="Open Sans" pitchFamily="34" charset="0"/>
                <a:ea typeface="Open Sans" pitchFamily="34" charset="-122"/>
                <a:cs typeface="Open Sans" pitchFamily="34" charset="-120"/>
              </a:rPr>
              <a:t>"We need to save money." (Partner)</a:t>
            </a:r>
            <a:endParaRPr lang="en-US" sz="1550" dirty="0"/>
          </a:p>
        </p:txBody>
      </p:sp>
      <p:sp>
        <p:nvSpPr>
          <p:cNvPr id="26" name="Text 16"/>
          <p:cNvSpPr/>
          <p:nvPr/>
        </p:nvSpPr>
        <p:spPr>
          <a:xfrm>
            <a:off x="708779" y="7186136"/>
            <a:ext cx="4294227" cy="323969"/>
          </a:xfrm>
          <a:prstGeom prst="rect">
            <a:avLst/>
          </a:prstGeom>
          <a:noFill/>
          <a:ln/>
        </p:spPr>
        <p:txBody>
          <a:bodyPr wrap="none" lIns="0" tIns="0" rIns="0" bIns="0" rtlCol="0" anchor="t"/>
          <a:lstStyle/>
          <a:p>
            <a:pPr algn="r" indent="0" marL="0">
              <a:lnSpc>
                <a:spcPts val="2550"/>
              </a:lnSpc>
              <a:buNone/>
            </a:pPr>
            <a:r>
              <a:rPr lang="en-US" sz="1550" dirty="0">
                <a:solidFill>
                  <a:srgbClr val="333F70"/>
                </a:solidFill>
                <a:latin typeface="Open Sans" pitchFamily="34" charset="0"/>
                <a:ea typeface="Open Sans" pitchFamily="34" charset="-122"/>
                <a:cs typeface="Open Sans" pitchFamily="34" charset="-120"/>
              </a:rPr>
              <a:t>"Food waste is a huge climate issue." (Media)</a:t>
            </a:r>
            <a:endParaRPr lang="en-US" sz="1550" dirty="0"/>
          </a:p>
        </p:txBody>
      </p:sp>
      <p:pic>
        <p:nvPicPr>
          <p:cNvPr id="27" name="Image 8" descr="preencoded.png">    </p:cNvPr>
          <p:cNvPicPr>
            <a:picLocks noChangeAspect="1"/>
          </p:cNvPicPr>
          <p:nvPr/>
        </p:nvPicPr>
        <p:blipFill>
          <a:blip r:embed="rId9"/>
          <a:stretch>
            <a:fillRect/>
          </a:stretch>
        </p:blipFill>
        <p:spPr>
          <a:xfrm>
            <a:off x="5003006" y="2597468"/>
            <a:ext cx="4624388" cy="4624388"/>
          </a:xfrm>
          <a:prstGeom prst="rect">
            <a:avLst/>
          </a:prstGeom>
        </p:spPr>
      </p:pic>
      <p:pic>
        <p:nvPicPr>
          <p:cNvPr id="28" name="Image 9" descr="preencoded.png">    </p:cNvPr>
          <p:cNvPicPr>
            <a:picLocks noChangeAspect="1"/>
          </p:cNvPicPr>
          <p:nvPr/>
        </p:nvPicPr>
        <p:blipFill>
          <a:blip r:embed="rId10"/>
          <a:stretch>
            <a:fillRect/>
          </a:stretch>
        </p:blipFill>
        <p:spPr>
          <a:xfrm>
            <a:off x="6577370" y="5762863"/>
            <a:ext cx="284798" cy="355997"/>
          </a:xfrm>
          <a:prstGeom prst="rect">
            <a:avLst/>
          </a:prstGeom>
        </p:spPr>
      </p:pic>
      <p:sp>
        <p:nvSpPr>
          <p:cNvPr id="29" name="Text 17"/>
          <p:cNvSpPr/>
          <p:nvPr/>
        </p:nvSpPr>
        <p:spPr>
          <a:xfrm>
            <a:off x="2066330" y="4629983"/>
            <a:ext cx="2531626" cy="316349"/>
          </a:xfrm>
          <a:prstGeom prst="rect">
            <a:avLst/>
          </a:prstGeom>
          <a:noFill/>
          <a:ln/>
        </p:spPr>
        <p:txBody>
          <a:bodyPr wrap="none" lIns="0" tIns="0" rIns="0" bIns="0" rtlCol="0" anchor="t"/>
          <a:lstStyle/>
          <a:p>
            <a:pPr algn="r" indent="0" marL="0">
              <a:lnSpc>
                <a:spcPts val="2450"/>
              </a:lnSpc>
              <a:buNone/>
            </a:pPr>
            <a:r>
              <a:rPr lang="en-US" sz="1950" b="1" dirty="0">
                <a:solidFill>
                  <a:srgbClr val="333F70"/>
                </a:solidFill>
                <a:latin typeface="Unbounded Bold" pitchFamily="34" charset="0"/>
                <a:ea typeface="Unbounded Bold" pitchFamily="34" charset="-122"/>
                <a:cs typeface="Unbounded Bold" pitchFamily="34" charset="-120"/>
              </a:rPr>
              <a:t>Sees</a:t>
            </a:r>
            <a:endParaRPr lang="en-US" sz="1950" dirty="0"/>
          </a:p>
        </p:txBody>
      </p:sp>
      <p:sp>
        <p:nvSpPr>
          <p:cNvPr id="30" name="Text 18"/>
          <p:cNvSpPr/>
          <p:nvPr/>
        </p:nvSpPr>
        <p:spPr>
          <a:xfrm>
            <a:off x="708779" y="5067776"/>
            <a:ext cx="3889177" cy="323969"/>
          </a:xfrm>
          <a:prstGeom prst="rect">
            <a:avLst/>
          </a:prstGeom>
          <a:noFill/>
          <a:ln/>
        </p:spPr>
        <p:txBody>
          <a:bodyPr wrap="none" lIns="0" tIns="0" rIns="0" bIns="0" rtlCol="0" anchor="t"/>
          <a:lstStyle/>
          <a:p>
            <a:pPr algn="r" indent="0" marL="0">
              <a:lnSpc>
                <a:spcPts val="2550"/>
              </a:lnSpc>
              <a:buNone/>
            </a:pPr>
            <a:r>
              <a:rPr lang="en-US" sz="1550" dirty="0">
                <a:solidFill>
                  <a:srgbClr val="333F70"/>
                </a:solidFill>
                <a:latin typeface="Open Sans" pitchFamily="34" charset="0"/>
                <a:ea typeface="Open Sans" pitchFamily="34" charset="-122"/>
                <a:cs typeface="Open Sans" pitchFamily="34" charset="-120"/>
              </a:rPr>
              <a:t>Sale flyers and promotions at the shop.</a:t>
            </a:r>
            <a:endParaRPr lang="en-US" sz="1550" dirty="0"/>
          </a:p>
        </p:txBody>
      </p:sp>
      <p:sp>
        <p:nvSpPr>
          <p:cNvPr id="31" name="Text 19"/>
          <p:cNvSpPr/>
          <p:nvPr/>
        </p:nvSpPr>
        <p:spPr>
          <a:xfrm>
            <a:off x="708779" y="5513189"/>
            <a:ext cx="3889177" cy="323969"/>
          </a:xfrm>
          <a:prstGeom prst="rect">
            <a:avLst/>
          </a:prstGeom>
          <a:noFill/>
          <a:ln/>
        </p:spPr>
        <p:txBody>
          <a:bodyPr wrap="none" lIns="0" tIns="0" rIns="0" bIns="0" rtlCol="0" anchor="t"/>
          <a:lstStyle/>
          <a:p>
            <a:pPr algn="r" indent="0" marL="0">
              <a:lnSpc>
                <a:spcPts val="2550"/>
              </a:lnSpc>
              <a:buNone/>
            </a:pPr>
            <a:r>
              <a:rPr lang="en-US" sz="1550" dirty="0">
                <a:solidFill>
                  <a:srgbClr val="333F70"/>
                </a:solidFill>
                <a:latin typeface="Open Sans" pitchFamily="34" charset="0"/>
                <a:ea typeface="Open Sans" pitchFamily="34" charset="-122"/>
                <a:cs typeface="Open Sans" pitchFamily="34" charset="-120"/>
              </a:rPr>
              <a:t>A messy, unorganised freezer/pantry.</a:t>
            </a:r>
            <a:endParaRPr lang="en-US" sz="1550" dirty="0"/>
          </a:p>
        </p:txBody>
      </p:sp>
      <p:pic>
        <p:nvPicPr>
          <p:cNvPr id="32" name="Image 10" descr="preencoded.png">    </p:cNvPr>
          <p:cNvPicPr>
            <a:picLocks noChangeAspect="1"/>
          </p:cNvPicPr>
          <p:nvPr/>
        </p:nvPicPr>
        <p:blipFill>
          <a:blip r:embed="rId11"/>
          <a:stretch>
            <a:fillRect/>
          </a:stretch>
        </p:blipFill>
        <p:spPr>
          <a:xfrm>
            <a:off x="5003006" y="2597468"/>
            <a:ext cx="4624388" cy="4624388"/>
          </a:xfrm>
          <a:prstGeom prst="rect">
            <a:avLst/>
          </a:prstGeom>
        </p:spPr>
      </p:pic>
      <p:pic>
        <p:nvPicPr>
          <p:cNvPr id="33" name="Image 11" descr="preencoded.png">    </p:cNvPr>
          <p:cNvPicPr>
            <a:picLocks noChangeAspect="1"/>
          </p:cNvPicPr>
          <p:nvPr/>
        </p:nvPicPr>
        <p:blipFill>
          <a:blip r:embed="rId12"/>
          <a:stretch>
            <a:fillRect/>
          </a:stretch>
        </p:blipFill>
        <p:spPr>
          <a:xfrm>
            <a:off x="5981938" y="4731663"/>
            <a:ext cx="284798" cy="355997"/>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sp>
        <p:nvSpPr>
          <p:cNvPr id="2" name="Text 0"/>
          <p:cNvSpPr/>
          <p:nvPr/>
        </p:nvSpPr>
        <p:spPr>
          <a:xfrm>
            <a:off x="589478" y="463153"/>
            <a:ext cx="4210764" cy="526375"/>
          </a:xfrm>
          <a:prstGeom prst="rect">
            <a:avLst/>
          </a:prstGeom>
          <a:noFill/>
          <a:ln/>
        </p:spPr>
        <p:txBody>
          <a:bodyPr wrap="none" lIns="0" tIns="0" rIns="0" bIns="0" rtlCol="0" anchor="t"/>
          <a:lstStyle/>
          <a:p>
            <a:pPr algn="l" indent="0" marL="0">
              <a:lnSpc>
                <a:spcPts val="4100"/>
              </a:lnSpc>
              <a:buNone/>
            </a:pPr>
            <a:r>
              <a:rPr lang="en-US" sz="3300" b="1" dirty="0">
                <a:solidFill>
                  <a:srgbClr val="333F70"/>
                </a:solidFill>
                <a:latin typeface="Unbounded Bold" pitchFamily="34" charset="0"/>
                <a:ea typeface="Unbounded Bold" pitchFamily="34" charset="-122"/>
                <a:cs typeface="Unbounded Bold" pitchFamily="34" charset="-120"/>
              </a:rPr>
              <a:t>Low F</a:t>
            </a:r>
            <a:endParaRPr lang="en-US" sz="3300" dirty="0"/>
          </a:p>
        </p:txBody>
      </p:sp>
      <p:sp>
        <p:nvSpPr>
          <p:cNvPr id="3" name="Text 1"/>
          <p:cNvSpPr/>
          <p:nvPr/>
        </p:nvSpPr>
        <p:spPr>
          <a:xfrm>
            <a:off x="589478" y="1056799"/>
            <a:ext cx="4210764" cy="526375"/>
          </a:xfrm>
          <a:prstGeom prst="rect">
            <a:avLst/>
          </a:prstGeom>
          <a:noFill/>
          <a:ln/>
        </p:spPr>
        <p:txBody>
          <a:bodyPr wrap="none" lIns="0" tIns="0" rIns="0" bIns="0" rtlCol="0" anchor="t"/>
          <a:lstStyle/>
          <a:p>
            <a:pPr algn="l" indent="0" marL="0">
              <a:lnSpc>
                <a:spcPts val="4100"/>
              </a:lnSpc>
              <a:buNone/>
            </a:pPr>
            <a:r>
              <a:rPr lang="en-US" sz="3300" b="1" dirty="0">
                <a:solidFill>
                  <a:srgbClr val="333F70"/>
                </a:solidFill>
                <a:latin typeface="Unbounded Bold" pitchFamily="34" charset="0"/>
                <a:ea typeface="Unbounded Bold" pitchFamily="34" charset="-122"/>
                <a:cs typeface="Unbounded Bold" pitchFamily="34" charset="-120"/>
              </a:rPr>
              <a:t>idelity:</a:t>
            </a:r>
            <a:endParaRPr lang="en-US" sz="3300" dirty="0"/>
          </a:p>
        </p:txBody>
      </p:sp>
      <p:sp>
        <p:nvSpPr>
          <p:cNvPr id="4" name="Text 2"/>
          <p:cNvSpPr/>
          <p:nvPr/>
        </p:nvSpPr>
        <p:spPr>
          <a:xfrm>
            <a:off x="589478" y="1835706"/>
            <a:ext cx="13451443" cy="269558"/>
          </a:xfrm>
          <a:prstGeom prst="rect">
            <a:avLst/>
          </a:prstGeom>
          <a:noFill/>
          <a:ln/>
        </p:spPr>
        <p:txBody>
          <a:bodyPr wrap="none" lIns="0" tIns="0" rIns="0" bIns="0" rtlCol="0" anchor="t"/>
          <a:lstStyle/>
          <a:p>
            <a:pPr algn="l" indent="0" marL="0">
              <a:lnSpc>
                <a:spcPts val="2100"/>
              </a:lnSpc>
              <a:buNone/>
            </a:pPr>
            <a:r>
              <a:rPr lang="en-US" sz="1300" b="1" dirty="0">
                <a:solidFill>
                  <a:srgbClr val="333F70"/>
                </a:solidFill>
                <a:latin typeface="Open Sans" pitchFamily="34" charset="0"/>
                <a:ea typeface="Open Sans" pitchFamily="34" charset="-122"/>
                <a:cs typeface="Open Sans" pitchFamily="34" charset="-120"/>
              </a:rPr>
              <a:t>*Basic layout for home, inventory, and shopping list screens.</a:t>
            </a:r>
            <a:endParaRPr lang="en-US" sz="1300" dirty="0"/>
          </a:p>
        </p:txBody>
      </p:sp>
      <p:pic>
        <p:nvPicPr>
          <p:cNvPr id="5" name="Image 0" descr="preencoded.png">    </p:cNvPr>
          <p:cNvPicPr>
            <a:picLocks noChangeAspect="1"/>
          </p:cNvPicPr>
          <p:nvPr/>
        </p:nvPicPr>
        <p:blipFill>
          <a:blip r:embed="rId1"/>
          <a:stretch>
            <a:fillRect/>
          </a:stretch>
        </p:blipFill>
        <p:spPr>
          <a:xfrm>
            <a:off x="589478" y="2484120"/>
            <a:ext cx="4209455" cy="5612606"/>
          </a:xfrm>
          <a:prstGeom prst="rect">
            <a:avLst/>
          </a:prstGeom>
        </p:spPr>
      </p:pic>
      <p:sp>
        <p:nvSpPr>
          <p:cNvPr id="6" name="Text 3"/>
          <p:cNvSpPr/>
          <p:nvPr/>
        </p:nvSpPr>
        <p:spPr>
          <a:xfrm>
            <a:off x="5217319" y="2446258"/>
            <a:ext cx="4209455" cy="269558"/>
          </a:xfrm>
          <a:prstGeom prst="rect">
            <a:avLst/>
          </a:prstGeom>
          <a:noFill/>
          <a:ln/>
        </p:spPr>
        <p:txBody>
          <a:bodyPr wrap="none" lIns="0" tIns="0" rIns="0" bIns="0" rtlCol="0" anchor="t"/>
          <a:lstStyle/>
          <a:p>
            <a:pPr algn="l" indent="0" marL="0">
              <a:lnSpc>
                <a:spcPts val="2100"/>
              </a:lnSpc>
              <a:buNone/>
            </a:pPr>
            <a:endParaRPr lang="en-US" sz="1300" dirty="0"/>
          </a:p>
        </p:txBody>
      </p:sp>
      <p:pic>
        <p:nvPicPr>
          <p:cNvPr id="7" name="Image 1" descr="preencoded.png">    </p:cNvPr>
          <p:cNvPicPr>
            <a:picLocks noChangeAspect="1"/>
          </p:cNvPicPr>
          <p:nvPr/>
        </p:nvPicPr>
        <p:blipFill>
          <a:blip r:embed="rId2"/>
          <a:stretch>
            <a:fillRect/>
          </a:stretch>
        </p:blipFill>
        <p:spPr>
          <a:xfrm>
            <a:off x="5217319" y="2905244"/>
            <a:ext cx="2308741" cy="3078242"/>
          </a:xfrm>
          <a:prstGeom prst="rect">
            <a:avLst/>
          </a:prstGeom>
        </p:spPr>
      </p:pic>
      <p:pic>
        <p:nvPicPr>
          <p:cNvPr id="8" name="Image 2" descr="preencoded.png">    </p:cNvPr>
          <p:cNvPicPr>
            <a:picLocks noChangeAspect="1"/>
          </p:cNvPicPr>
          <p:nvPr/>
        </p:nvPicPr>
        <p:blipFill>
          <a:blip r:embed="rId3"/>
          <a:stretch>
            <a:fillRect/>
          </a:stretch>
        </p:blipFill>
        <p:spPr>
          <a:xfrm>
            <a:off x="9845159" y="2484120"/>
            <a:ext cx="2522339" cy="3363039"/>
          </a:xfrm>
          <a:prstGeom prst="rect">
            <a:avLst/>
          </a:prstGeom>
        </p:spPr>
      </p:pic>
      <p:sp>
        <p:nvSpPr>
          <p:cNvPr id="9" name="Text 4"/>
          <p:cNvSpPr/>
          <p:nvPr/>
        </p:nvSpPr>
        <p:spPr>
          <a:xfrm>
            <a:off x="9845159" y="6036588"/>
            <a:ext cx="4209455" cy="269558"/>
          </a:xfrm>
          <a:prstGeom prst="rect">
            <a:avLst/>
          </a:prstGeom>
          <a:noFill/>
          <a:ln/>
        </p:spPr>
        <p:txBody>
          <a:bodyPr wrap="none" lIns="0" tIns="0" rIns="0" bIns="0" rtlCol="0" anchor="t"/>
          <a:lstStyle/>
          <a:p>
            <a:pPr algn="l" indent="0" marL="0">
              <a:lnSpc>
                <a:spcPts val="2100"/>
              </a:lnSpc>
              <a:buNone/>
            </a:pPr>
            <a:endParaRPr lang="en-US" sz="1300" dirty="0"/>
          </a:p>
        </p:txBody>
      </p:sp>
      <p:sp>
        <p:nvSpPr>
          <p:cNvPr id="10" name="Text 5"/>
          <p:cNvSpPr/>
          <p:nvPr/>
        </p:nvSpPr>
        <p:spPr>
          <a:xfrm>
            <a:off x="589478" y="8475583"/>
            <a:ext cx="13451443" cy="269558"/>
          </a:xfrm>
          <a:prstGeom prst="rect">
            <a:avLst/>
          </a:prstGeom>
          <a:noFill/>
          <a:ln/>
        </p:spPr>
        <p:txBody>
          <a:bodyPr wrap="none" lIns="0" tIns="0" rIns="0" bIns="0" rtlCol="0" anchor="t"/>
          <a:lstStyle/>
          <a:p>
            <a:pPr algn="l" indent="0" marL="0">
              <a:lnSpc>
                <a:spcPts val="2100"/>
              </a:lnSpc>
              <a:buNone/>
            </a:pPr>
            <a:endParaRPr lang="en-US" sz="13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sp>
        <p:nvSpPr>
          <p:cNvPr id="2" name="Text 0"/>
          <p:cNvSpPr/>
          <p:nvPr/>
        </p:nvSpPr>
        <p:spPr>
          <a:xfrm>
            <a:off x="487799" y="384572"/>
            <a:ext cx="3484721" cy="435531"/>
          </a:xfrm>
          <a:prstGeom prst="rect">
            <a:avLst/>
          </a:prstGeom>
          <a:noFill/>
          <a:ln/>
        </p:spPr>
        <p:txBody>
          <a:bodyPr wrap="none" lIns="0" tIns="0" rIns="0" bIns="0" rtlCol="0" anchor="t"/>
          <a:lstStyle/>
          <a:p>
            <a:pPr algn="l" indent="0" marL="0">
              <a:lnSpc>
                <a:spcPts val="3400"/>
              </a:lnSpc>
              <a:buNone/>
            </a:pPr>
            <a:r>
              <a:rPr lang="en-US" sz="2700" b="1" dirty="0">
                <a:solidFill>
                  <a:srgbClr val="333F70"/>
                </a:solidFill>
                <a:latin typeface="Unbounded Bold" pitchFamily="34" charset="0"/>
                <a:ea typeface="Unbounded Bold" pitchFamily="34" charset="-122"/>
                <a:cs typeface="Unbounded Bold" pitchFamily="34" charset="-120"/>
              </a:rPr>
              <a:t>Middle Fidelity:</a:t>
            </a:r>
            <a:endParaRPr lang="en-US" sz="2700" dirty="0"/>
          </a:p>
        </p:txBody>
      </p:sp>
      <p:sp>
        <p:nvSpPr>
          <p:cNvPr id="3" name="Text 1"/>
          <p:cNvSpPr/>
          <p:nvPr/>
        </p:nvSpPr>
        <p:spPr>
          <a:xfrm>
            <a:off x="487799" y="1098828"/>
            <a:ext cx="13654802" cy="223004"/>
          </a:xfrm>
          <a:prstGeom prst="rect">
            <a:avLst/>
          </a:prstGeom>
          <a:noFill/>
          <a:ln/>
        </p:spPr>
        <p:txBody>
          <a:bodyPr wrap="none" lIns="0" tIns="0" rIns="0" bIns="0" rtlCol="0" anchor="t"/>
          <a:lstStyle/>
          <a:p>
            <a:pPr algn="l" indent="0" marL="0">
              <a:lnSpc>
                <a:spcPts val="1750"/>
              </a:lnSpc>
              <a:buNone/>
            </a:pPr>
            <a:r>
              <a:rPr lang="en-US" sz="1050" b="1" dirty="0">
                <a:solidFill>
                  <a:srgbClr val="333F70"/>
                </a:solidFill>
                <a:latin typeface="Open Sans" pitchFamily="34" charset="0"/>
                <a:ea typeface="Open Sans" pitchFamily="34" charset="-122"/>
                <a:cs typeface="Open Sans" pitchFamily="34" charset="-120"/>
              </a:rPr>
              <a:t>*Added navigation bar, expiry alert section, and item card layout.</a:t>
            </a:r>
            <a:endParaRPr lang="en-US" sz="1050" dirty="0"/>
          </a:p>
        </p:txBody>
      </p:sp>
      <p:sp>
        <p:nvSpPr>
          <p:cNvPr id="4" name="Text 2"/>
          <p:cNvSpPr/>
          <p:nvPr/>
        </p:nvSpPr>
        <p:spPr>
          <a:xfrm>
            <a:off x="487799" y="1478637"/>
            <a:ext cx="13654802" cy="223004"/>
          </a:xfrm>
          <a:prstGeom prst="rect">
            <a:avLst/>
          </a:prstGeom>
          <a:noFill/>
          <a:ln/>
        </p:spPr>
        <p:txBody>
          <a:bodyPr wrap="none" lIns="0" tIns="0" rIns="0" bIns="0" rtlCol="0" anchor="t"/>
          <a:lstStyle/>
          <a:p>
            <a:pPr algn="l" indent="0" marL="0">
              <a:lnSpc>
                <a:spcPts val="1750"/>
              </a:lnSpc>
              <a:buNone/>
            </a:pPr>
            <a:endParaRPr lang="en-US" sz="1050" dirty="0"/>
          </a:p>
        </p:txBody>
      </p:sp>
      <p:sp>
        <p:nvSpPr>
          <p:cNvPr id="5" name="Text 3"/>
          <p:cNvSpPr/>
          <p:nvPr/>
        </p:nvSpPr>
        <p:spPr>
          <a:xfrm>
            <a:off x="487799" y="1858447"/>
            <a:ext cx="13654802" cy="223004"/>
          </a:xfrm>
          <a:prstGeom prst="rect">
            <a:avLst/>
          </a:prstGeom>
          <a:noFill/>
          <a:ln/>
        </p:spPr>
        <p:txBody>
          <a:bodyPr wrap="none" lIns="0" tIns="0" rIns="0" bIns="0" rtlCol="0" anchor="t"/>
          <a:lstStyle/>
          <a:p>
            <a:pPr algn="l" indent="0" marL="0">
              <a:lnSpc>
                <a:spcPts val="1750"/>
              </a:lnSpc>
              <a:buNone/>
            </a:pPr>
            <a:endParaRPr lang="en-US" sz="1050" dirty="0"/>
          </a:p>
        </p:txBody>
      </p:sp>
      <p:pic>
        <p:nvPicPr>
          <p:cNvPr id="6" name="Image 0" descr="preencoded.png">    </p:cNvPr>
          <p:cNvPicPr>
            <a:picLocks noChangeAspect="1"/>
          </p:cNvPicPr>
          <p:nvPr/>
        </p:nvPicPr>
        <p:blipFill>
          <a:blip r:embed="rId1"/>
          <a:stretch>
            <a:fillRect/>
          </a:stretch>
        </p:blipFill>
        <p:spPr>
          <a:xfrm>
            <a:off x="487799" y="2395061"/>
            <a:ext cx="1939171" cy="3805238"/>
          </a:xfrm>
          <a:prstGeom prst="rect">
            <a:avLst/>
          </a:prstGeom>
        </p:spPr>
      </p:pic>
      <p:sp>
        <p:nvSpPr>
          <p:cNvPr id="7" name="Text 4"/>
          <p:cNvSpPr/>
          <p:nvPr/>
        </p:nvSpPr>
        <p:spPr>
          <a:xfrm>
            <a:off x="487799" y="6357104"/>
            <a:ext cx="2597468" cy="223004"/>
          </a:xfrm>
          <a:prstGeom prst="rect">
            <a:avLst/>
          </a:prstGeom>
          <a:noFill/>
          <a:ln/>
        </p:spPr>
        <p:txBody>
          <a:bodyPr wrap="none" lIns="0" tIns="0" rIns="0" bIns="0" rtlCol="0" anchor="t"/>
          <a:lstStyle/>
          <a:p>
            <a:pPr algn="l" indent="0" marL="0">
              <a:lnSpc>
                <a:spcPts val="1750"/>
              </a:lnSpc>
              <a:buNone/>
            </a:pPr>
            <a:endParaRPr lang="en-US" sz="1050" dirty="0"/>
          </a:p>
        </p:txBody>
      </p:sp>
      <p:pic>
        <p:nvPicPr>
          <p:cNvPr id="8" name="Image 1" descr="preencoded.png">    </p:cNvPr>
          <p:cNvPicPr>
            <a:picLocks noChangeAspect="1"/>
          </p:cNvPicPr>
          <p:nvPr/>
        </p:nvPicPr>
        <p:blipFill>
          <a:blip r:embed="rId2"/>
          <a:stretch>
            <a:fillRect/>
          </a:stretch>
        </p:blipFill>
        <p:spPr>
          <a:xfrm>
            <a:off x="3432929" y="2395061"/>
            <a:ext cx="1939171" cy="3805238"/>
          </a:xfrm>
          <a:prstGeom prst="rect">
            <a:avLst/>
          </a:prstGeom>
        </p:spPr>
      </p:pic>
      <p:sp>
        <p:nvSpPr>
          <p:cNvPr id="9" name="Text 5"/>
          <p:cNvSpPr/>
          <p:nvPr/>
        </p:nvSpPr>
        <p:spPr>
          <a:xfrm>
            <a:off x="3432929" y="6357104"/>
            <a:ext cx="3611999" cy="223004"/>
          </a:xfrm>
          <a:prstGeom prst="rect">
            <a:avLst/>
          </a:prstGeom>
          <a:noFill/>
          <a:ln/>
        </p:spPr>
        <p:txBody>
          <a:bodyPr wrap="none" lIns="0" tIns="0" rIns="0" bIns="0" rtlCol="0" anchor="t"/>
          <a:lstStyle/>
          <a:p>
            <a:pPr algn="l" indent="0" marL="0">
              <a:lnSpc>
                <a:spcPts val="1750"/>
              </a:lnSpc>
              <a:buNone/>
            </a:pPr>
            <a:endParaRPr lang="en-US" sz="1050" dirty="0"/>
          </a:p>
        </p:txBody>
      </p:sp>
      <p:pic>
        <p:nvPicPr>
          <p:cNvPr id="10" name="Image 2" descr="preencoded.png">    </p:cNvPr>
          <p:cNvPicPr>
            <a:picLocks noChangeAspect="1"/>
          </p:cNvPicPr>
          <p:nvPr/>
        </p:nvPicPr>
        <p:blipFill>
          <a:blip r:embed="rId3"/>
          <a:stretch>
            <a:fillRect/>
          </a:stretch>
        </p:blipFill>
        <p:spPr>
          <a:xfrm>
            <a:off x="7392591" y="2395061"/>
            <a:ext cx="1939171" cy="3805238"/>
          </a:xfrm>
          <a:prstGeom prst="rect">
            <a:avLst/>
          </a:prstGeom>
        </p:spPr>
      </p:pic>
      <p:sp>
        <p:nvSpPr>
          <p:cNvPr id="11" name="Text 6"/>
          <p:cNvSpPr/>
          <p:nvPr/>
        </p:nvSpPr>
        <p:spPr>
          <a:xfrm>
            <a:off x="7392591" y="6357104"/>
            <a:ext cx="3110984" cy="223004"/>
          </a:xfrm>
          <a:prstGeom prst="rect">
            <a:avLst/>
          </a:prstGeom>
          <a:noFill/>
          <a:ln/>
        </p:spPr>
        <p:txBody>
          <a:bodyPr wrap="none" lIns="0" tIns="0" rIns="0" bIns="0" rtlCol="0" anchor="t"/>
          <a:lstStyle/>
          <a:p>
            <a:pPr algn="l" indent="0" marL="0">
              <a:lnSpc>
                <a:spcPts val="1750"/>
              </a:lnSpc>
              <a:buNone/>
            </a:pPr>
            <a:endParaRPr lang="en-US" sz="1050" dirty="0"/>
          </a:p>
        </p:txBody>
      </p:sp>
      <p:pic>
        <p:nvPicPr>
          <p:cNvPr id="12" name="Image 3" descr="preencoded.png">    </p:cNvPr>
          <p:cNvPicPr>
            <a:picLocks noChangeAspect="1"/>
          </p:cNvPicPr>
          <p:nvPr/>
        </p:nvPicPr>
        <p:blipFill>
          <a:blip r:embed="rId4"/>
          <a:stretch>
            <a:fillRect/>
          </a:stretch>
        </p:blipFill>
        <p:spPr>
          <a:xfrm>
            <a:off x="10851237" y="2395061"/>
            <a:ext cx="1939171" cy="3805238"/>
          </a:xfrm>
          <a:prstGeom prst="rect">
            <a:avLst/>
          </a:prstGeom>
        </p:spPr>
      </p:pic>
      <p:sp>
        <p:nvSpPr>
          <p:cNvPr id="13" name="Text 7"/>
          <p:cNvSpPr/>
          <p:nvPr/>
        </p:nvSpPr>
        <p:spPr>
          <a:xfrm>
            <a:off x="10851237" y="6357104"/>
            <a:ext cx="3313986" cy="223004"/>
          </a:xfrm>
          <a:prstGeom prst="rect">
            <a:avLst/>
          </a:prstGeom>
          <a:noFill/>
          <a:ln/>
        </p:spPr>
        <p:txBody>
          <a:bodyPr wrap="none" lIns="0" tIns="0" rIns="0" bIns="0" rtlCol="0" anchor="t"/>
          <a:lstStyle/>
          <a:p>
            <a:pPr algn="l" indent="0" marL="0">
              <a:lnSpc>
                <a:spcPts val="1750"/>
              </a:lnSpc>
              <a:buNone/>
            </a:pPr>
            <a:endParaRPr lang="en-US" sz="1050" dirty="0"/>
          </a:p>
        </p:txBody>
      </p:sp>
      <p:sp>
        <p:nvSpPr>
          <p:cNvPr id="14" name="Text 8"/>
          <p:cNvSpPr/>
          <p:nvPr/>
        </p:nvSpPr>
        <p:spPr>
          <a:xfrm>
            <a:off x="487799" y="6862286"/>
            <a:ext cx="13654802" cy="223004"/>
          </a:xfrm>
          <a:prstGeom prst="rect">
            <a:avLst/>
          </a:prstGeom>
          <a:noFill/>
          <a:ln/>
        </p:spPr>
        <p:txBody>
          <a:bodyPr wrap="none" lIns="0" tIns="0" rIns="0" bIns="0" rtlCol="0" anchor="t"/>
          <a:lstStyle/>
          <a:p>
            <a:pPr algn="l" indent="0" marL="0">
              <a:lnSpc>
                <a:spcPts val="1750"/>
              </a:lnSpc>
              <a:buNone/>
            </a:pPr>
            <a:endParaRPr lang="en-US" sz="1050" dirty="0"/>
          </a:p>
        </p:txBody>
      </p:sp>
      <p:sp>
        <p:nvSpPr>
          <p:cNvPr id="15" name="Text 9"/>
          <p:cNvSpPr/>
          <p:nvPr/>
        </p:nvSpPr>
        <p:spPr>
          <a:xfrm>
            <a:off x="487799" y="7242096"/>
            <a:ext cx="13654802" cy="223004"/>
          </a:xfrm>
          <a:prstGeom prst="rect">
            <a:avLst/>
          </a:prstGeom>
          <a:noFill/>
          <a:ln/>
        </p:spPr>
        <p:txBody>
          <a:bodyPr wrap="none" lIns="0" tIns="0" rIns="0" bIns="0" rtlCol="0" anchor="t"/>
          <a:lstStyle/>
          <a:p>
            <a:pPr algn="l" indent="0" marL="0">
              <a:lnSpc>
                <a:spcPts val="1750"/>
              </a:lnSpc>
              <a:buNone/>
            </a:pPr>
            <a:endParaRPr lang="en-US" sz="1050" dirty="0"/>
          </a:p>
        </p:txBody>
      </p:sp>
      <p:sp>
        <p:nvSpPr>
          <p:cNvPr id="16" name="Text 10"/>
          <p:cNvSpPr/>
          <p:nvPr/>
        </p:nvSpPr>
        <p:spPr>
          <a:xfrm>
            <a:off x="487799" y="7621905"/>
            <a:ext cx="13654802" cy="223004"/>
          </a:xfrm>
          <a:prstGeom prst="rect">
            <a:avLst/>
          </a:prstGeom>
          <a:noFill/>
          <a:ln/>
        </p:spPr>
        <p:txBody>
          <a:bodyPr wrap="none" lIns="0" tIns="0" rIns="0" bIns="0" rtlCol="0" anchor="t"/>
          <a:lstStyle/>
          <a:p>
            <a:pPr algn="l" indent="0" marL="0">
              <a:lnSpc>
                <a:spcPts val="1750"/>
              </a:lnSpc>
              <a:buNone/>
            </a:pPr>
            <a:endParaRPr lang="en-US" sz="105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sp>
        <p:nvSpPr>
          <p:cNvPr id="2" name="Text 0"/>
          <p:cNvSpPr/>
          <p:nvPr/>
        </p:nvSpPr>
        <p:spPr>
          <a:xfrm>
            <a:off x="479941" y="377071"/>
            <a:ext cx="3428047" cy="428387"/>
          </a:xfrm>
          <a:prstGeom prst="rect">
            <a:avLst/>
          </a:prstGeom>
          <a:noFill/>
          <a:ln/>
        </p:spPr>
        <p:txBody>
          <a:bodyPr wrap="none" lIns="0" tIns="0" rIns="0" bIns="0" rtlCol="0" anchor="t"/>
          <a:lstStyle/>
          <a:p>
            <a:pPr algn="l" indent="0" marL="0">
              <a:lnSpc>
                <a:spcPts val="3350"/>
              </a:lnSpc>
              <a:buNone/>
            </a:pPr>
            <a:r>
              <a:rPr lang="en-US" sz="2650" b="1" dirty="0">
                <a:solidFill>
                  <a:srgbClr val="333F70"/>
                </a:solidFill>
                <a:latin typeface="Unbounded Bold" pitchFamily="34" charset="0"/>
                <a:ea typeface="Unbounded Bold" pitchFamily="34" charset="-122"/>
                <a:cs typeface="Unbounded Bold" pitchFamily="34" charset="-120"/>
              </a:rPr>
              <a:t>High Fidelity:</a:t>
            </a:r>
            <a:endParaRPr lang="en-US" sz="2650" dirty="0"/>
          </a:p>
        </p:txBody>
      </p:sp>
      <p:pic>
        <p:nvPicPr>
          <p:cNvPr id="3" name="Image 0" descr="preencoded.png">    </p:cNvPr>
          <p:cNvPicPr>
            <a:picLocks noChangeAspect="1"/>
          </p:cNvPicPr>
          <p:nvPr/>
        </p:nvPicPr>
        <p:blipFill>
          <a:blip r:embed="rId1"/>
          <a:stretch>
            <a:fillRect/>
          </a:stretch>
        </p:blipFill>
        <p:spPr>
          <a:xfrm>
            <a:off x="479941" y="1165265"/>
            <a:ext cx="3166705" cy="6590705"/>
          </a:xfrm>
          <a:prstGeom prst="rect">
            <a:avLst/>
          </a:prstGeom>
        </p:spPr>
      </p:pic>
      <p:sp>
        <p:nvSpPr>
          <p:cNvPr id="4" name="Text 1"/>
          <p:cNvSpPr/>
          <p:nvPr/>
        </p:nvSpPr>
        <p:spPr>
          <a:xfrm>
            <a:off x="479941" y="7910155"/>
            <a:ext cx="3166705" cy="219432"/>
          </a:xfrm>
          <a:prstGeom prst="rect">
            <a:avLst/>
          </a:prstGeom>
          <a:noFill/>
          <a:ln/>
        </p:spPr>
        <p:txBody>
          <a:bodyPr wrap="none" lIns="0" tIns="0" rIns="0" bIns="0" rtlCol="0" anchor="t"/>
          <a:lstStyle/>
          <a:p>
            <a:pPr algn="l" indent="0" marL="0">
              <a:lnSpc>
                <a:spcPts val="1700"/>
              </a:lnSpc>
              <a:buNone/>
            </a:pPr>
            <a:endParaRPr lang="en-US" sz="1050" dirty="0"/>
          </a:p>
        </p:txBody>
      </p:sp>
      <p:pic>
        <p:nvPicPr>
          <p:cNvPr id="5" name="Image 1" descr="preencoded.png">    </p:cNvPr>
          <p:cNvPicPr>
            <a:picLocks noChangeAspect="1"/>
          </p:cNvPicPr>
          <p:nvPr/>
        </p:nvPicPr>
        <p:blipFill>
          <a:blip r:embed="rId2"/>
          <a:stretch>
            <a:fillRect/>
          </a:stretch>
        </p:blipFill>
        <p:spPr>
          <a:xfrm>
            <a:off x="3988832" y="1165265"/>
            <a:ext cx="3166705" cy="6326148"/>
          </a:xfrm>
          <a:prstGeom prst="rect">
            <a:avLst/>
          </a:prstGeom>
        </p:spPr>
      </p:pic>
      <p:sp>
        <p:nvSpPr>
          <p:cNvPr id="6" name="Text 2"/>
          <p:cNvSpPr/>
          <p:nvPr/>
        </p:nvSpPr>
        <p:spPr>
          <a:xfrm>
            <a:off x="3988832" y="7645598"/>
            <a:ext cx="3166705" cy="219432"/>
          </a:xfrm>
          <a:prstGeom prst="rect">
            <a:avLst/>
          </a:prstGeom>
          <a:noFill/>
          <a:ln/>
        </p:spPr>
        <p:txBody>
          <a:bodyPr wrap="none" lIns="0" tIns="0" rIns="0" bIns="0" rtlCol="0" anchor="t"/>
          <a:lstStyle/>
          <a:p>
            <a:pPr algn="l" indent="0" marL="0">
              <a:lnSpc>
                <a:spcPts val="1700"/>
              </a:lnSpc>
              <a:buNone/>
            </a:pPr>
            <a:endParaRPr lang="en-US" sz="1050" dirty="0"/>
          </a:p>
        </p:txBody>
      </p:sp>
      <p:pic>
        <p:nvPicPr>
          <p:cNvPr id="7" name="Image 2" descr="preencoded.png">    </p:cNvPr>
          <p:cNvPicPr>
            <a:picLocks noChangeAspect="1"/>
          </p:cNvPicPr>
          <p:nvPr/>
        </p:nvPicPr>
        <p:blipFill>
          <a:blip r:embed="rId3"/>
          <a:stretch>
            <a:fillRect/>
          </a:stretch>
        </p:blipFill>
        <p:spPr>
          <a:xfrm>
            <a:off x="7497723" y="1165265"/>
            <a:ext cx="3166705" cy="5986343"/>
          </a:xfrm>
          <a:prstGeom prst="rect">
            <a:avLst/>
          </a:prstGeom>
        </p:spPr>
      </p:pic>
      <p:sp>
        <p:nvSpPr>
          <p:cNvPr id="8" name="Text 3"/>
          <p:cNvSpPr/>
          <p:nvPr/>
        </p:nvSpPr>
        <p:spPr>
          <a:xfrm>
            <a:off x="7497723" y="7305794"/>
            <a:ext cx="3166705" cy="219432"/>
          </a:xfrm>
          <a:prstGeom prst="rect">
            <a:avLst/>
          </a:prstGeom>
          <a:noFill/>
          <a:ln/>
        </p:spPr>
        <p:txBody>
          <a:bodyPr wrap="none" lIns="0" tIns="0" rIns="0" bIns="0" rtlCol="0" anchor="t"/>
          <a:lstStyle/>
          <a:p>
            <a:pPr algn="l" indent="0" marL="0">
              <a:lnSpc>
                <a:spcPts val="1700"/>
              </a:lnSpc>
              <a:buNone/>
            </a:pPr>
            <a:endParaRPr lang="en-US" sz="1050" dirty="0"/>
          </a:p>
        </p:txBody>
      </p:sp>
      <p:pic>
        <p:nvPicPr>
          <p:cNvPr id="9" name="Image 3" descr="preencoded.png">    </p:cNvPr>
          <p:cNvPicPr>
            <a:picLocks noChangeAspect="1"/>
          </p:cNvPicPr>
          <p:nvPr/>
        </p:nvPicPr>
        <p:blipFill>
          <a:blip r:embed="rId4"/>
          <a:stretch>
            <a:fillRect/>
          </a:stretch>
        </p:blipFill>
        <p:spPr>
          <a:xfrm>
            <a:off x="11006614" y="1165265"/>
            <a:ext cx="1807845" cy="3743325"/>
          </a:xfrm>
          <a:prstGeom prst="rect">
            <a:avLst/>
          </a:prstGeom>
        </p:spPr>
      </p:pic>
      <p:sp>
        <p:nvSpPr>
          <p:cNvPr id="10" name="Text 4"/>
          <p:cNvSpPr/>
          <p:nvPr/>
        </p:nvSpPr>
        <p:spPr>
          <a:xfrm>
            <a:off x="11006614" y="5062776"/>
            <a:ext cx="3166705" cy="219432"/>
          </a:xfrm>
          <a:prstGeom prst="rect">
            <a:avLst/>
          </a:prstGeom>
          <a:noFill/>
          <a:ln/>
        </p:spPr>
        <p:txBody>
          <a:bodyPr wrap="none" lIns="0" tIns="0" rIns="0" bIns="0" rtlCol="0" anchor="t"/>
          <a:lstStyle/>
          <a:p>
            <a:pPr algn="l" indent="0" marL="0">
              <a:lnSpc>
                <a:spcPts val="1700"/>
              </a:lnSpc>
              <a:buNone/>
            </a:pPr>
            <a:endParaRPr lang="en-US" sz="1050" dirty="0"/>
          </a:p>
        </p:txBody>
      </p:sp>
      <p:sp>
        <p:nvSpPr>
          <p:cNvPr id="11" name="Text 5"/>
          <p:cNvSpPr/>
          <p:nvPr/>
        </p:nvSpPr>
        <p:spPr>
          <a:xfrm>
            <a:off x="11006614" y="5405557"/>
            <a:ext cx="3166705" cy="219432"/>
          </a:xfrm>
          <a:prstGeom prst="rect">
            <a:avLst/>
          </a:prstGeom>
          <a:noFill/>
          <a:ln/>
        </p:spPr>
        <p:txBody>
          <a:bodyPr wrap="none" lIns="0" tIns="0" rIns="0" bIns="0" rtlCol="0" anchor="t"/>
          <a:lstStyle/>
          <a:p>
            <a:pPr algn="l" indent="0" marL="0">
              <a:lnSpc>
                <a:spcPts val="1700"/>
              </a:lnSpc>
              <a:buNone/>
            </a:pPr>
            <a:endParaRPr lang="en-US" sz="1050" dirty="0"/>
          </a:p>
        </p:txBody>
      </p:sp>
      <p:sp>
        <p:nvSpPr>
          <p:cNvPr id="12" name="Text 6"/>
          <p:cNvSpPr/>
          <p:nvPr/>
        </p:nvSpPr>
        <p:spPr>
          <a:xfrm>
            <a:off x="479941" y="8530471"/>
            <a:ext cx="3166705" cy="219432"/>
          </a:xfrm>
          <a:prstGeom prst="rect">
            <a:avLst/>
          </a:prstGeom>
          <a:noFill/>
          <a:ln/>
        </p:spPr>
        <p:txBody>
          <a:bodyPr wrap="none" lIns="0" tIns="0" rIns="0" bIns="0" rtlCol="0" anchor="t"/>
          <a:lstStyle/>
          <a:p>
            <a:pPr algn="l" indent="0" marL="0">
              <a:lnSpc>
                <a:spcPts val="1700"/>
              </a:lnSpc>
              <a:buNone/>
            </a:pPr>
            <a:endParaRPr lang="en-US" sz="1050" dirty="0"/>
          </a:p>
        </p:txBody>
      </p:sp>
      <p:sp>
        <p:nvSpPr>
          <p:cNvPr id="13" name="Text 7"/>
          <p:cNvSpPr/>
          <p:nvPr/>
        </p:nvSpPr>
        <p:spPr>
          <a:xfrm>
            <a:off x="3988832" y="8530471"/>
            <a:ext cx="10169247" cy="219432"/>
          </a:xfrm>
          <a:prstGeom prst="rect">
            <a:avLst/>
          </a:prstGeom>
          <a:noFill/>
          <a:ln/>
        </p:spPr>
        <p:txBody>
          <a:bodyPr wrap="none" lIns="0" tIns="0" rIns="0" bIns="0" rtlCol="0" anchor="t"/>
          <a:lstStyle/>
          <a:p>
            <a:pPr algn="l" indent="0" marL="0">
              <a:lnSpc>
                <a:spcPts val="1700"/>
              </a:lnSpc>
              <a:buNone/>
            </a:pPr>
            <a:endParaRPr lang="en-US" sz="1050" dirty="0"/>
          </a:p>
        </p:txBody>
      </p:sp>
      <p:sp>
        <p:nvSpPr>
          <p:cNvPr id="14" name="Text 8"/>
          <p:cNvSpPr/>
          <p:nvPr/>
        </p:nvSpPr>
        <p:spPr>
          <a:xfrm>
            <a:off x="479941" y="9027438"/>
            <a:ext cx="13670518" cy="219432"/>
          </a:xfrm>
          <a:prstGeom prst="rect">
            <a:avLst/>
          </a:prstGeom>
          <a:noFill/>
          <a:ln/>
        </p:spPr>
        <p:txBody>
          <a:bodyPr wrap="none" lIns="0" tIns="0" rIns="0" bIns="0" rtlCol="0" anchor="t"/>
          <a:lstStyle/>
          <a:p>
            <a:pPr algn="l" indent="0" marL="0">
              <a:lnSpc>
                <a:spcPts val="1700"/>
              </a:lnSpc>
              <a:buNone/>
            </a:pPr>
            <a:endParaRPr lang="en-US" sz="1050" dirty="0"/>
          </a:p>
        </p:txBody>
      </p:sp>
      <p:sp>
        <p:nvSpPr>
          <p:cNvPr id="15" name="Text 9"/>
          <p:cNvSpPr/>
          <p:nvPr/>
        </p:nvSpPr>
        <p:spPr>
          <a:xfrm>
            <a:off x="479941" y="9401056"/>
            <a:ext cx="13670518" cy="219432"/>
          </a:xfrm>
          <a:prstGeom prst="rect">
            <a:avLst/>
          </a:prstGeom>
          <a:noFill/>
          <a:ln/>
        </p:spPr>
        <p:txBody>
          <a:bodyPr wrap="none" lIns="0" tIns="0" rIns="0" bIns="0" rtlCol="0" anchor="t"/>
          <a:lstStyle/>
          <a:p>
            <a:pPr algn="l" indent="0" marL="0">
              <a:lnSpc>
                <a:spcPts val="1700"/>
              </a:lnSpc>
              <a:buNone/>
            </a:pPr>
            <a:endParaRPr lang="en-US" sz="105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sp>
        <p:nvSpPr>
          <p:cNvPr id="2" name="Text 0"/>
          <p:cNvSpPr/>
          <p:nvPr/>
        </p:nvSpPr>
        <p:spPr>
          <a:xfrm>
            <a:off x="669608" y="699730"/>
            <a:ext cx="4118729" cy="306110"/>
          </a:xfrm>
          <a:prstGeom prst="rect">
            <a:avLst/>
          </a:prstGeom>
          <a:noFill/>
          <a:ln/>
        </p:spPr>
        <p:txBody>
          <a:bodyPr wrap="none" lIns="0" tIns="0" rIns="0" bIns="0" rtlCol="0" anchor="t"/>
          <a:lstStyle/>
          <a:p>
            <a:pPr algn="l" indent="0" marL="0">
              <a:lnSpc>
                <a:spcPts val="2400"/>
              </a:lnSpc>
              <a:buNone/>
            </a:pPr>
            <a:endParaRPr lang="en-US" sz="1500" dirty="0"/>
          </a:p>
        </p:txBody>
      </p:sp>
      <p:pic>
        <p:nvPicPr>
          <p:cNvPr id="3" name="Image 0" descr="preencoded.png">    </p:cNvPr>
          <p:cNvPicPr>
            <a:picLocks noChangeAspect="1"/>
          </p:cNvPicPr>
          <p:nvPr/>
        </p:nvPicPr>
        <p:blipFill>
          <a:blip r:embed="rId1"/>
          <a:stretch>
            <a:fillRect/>
          </a:stretch>
        </p:blipFill>
        <p:spPr>
          <a:xfrm>
            <a:off x="669608" y="1220986"/>
            <a:ext cx="2518648" cy="4478655"/>
          </a:xfrm>
          <a:prstGeom prst="rect">
            <a:avLst/>
          </a:prstGeom>
        </p:spPr>
      </p:pic>
      <p:pic>
        <p:nvPicPr>
          <p:cNvPr id="4" name="Image 1" descr="preencoded.png">    </p:cNvPr>
          <p:cNvPicPr>
            <a:picLocks noChangeAspect="1"/>
          </p:cNvPicPr>
          <p:nvPr/>
        </p:nvPicPr>
        <p:blipFill>
          <a:blip r:embed="rId2"/>
          <a:stretch>
            <a:fillRect/>
          </a:stretch>
        </p:blipFill>
        <p:spPr>
          <a:xfrm>
            <a:off x="5262682" y="742712"/>
            <a:ext cx="3012996" cy="5223272"/>
          </a:xfrm>
          <a:prstGeom prst="rect">
            <a:avLst/>
          </a:prstGeom>
        </p:spPr>
      </p:pic>
      <p:sp>
        <p:nvSpPr>
          <p:cNvPr id="5" name="Text 1"/>
          <p:cNvSpPr/>
          <p:nvPr/>
        </p:nvSpPr>
        <p:spPr>
          <a:xfrm>
            <a:off x="5262682" y="6181130"/>
            <a:ext cx="4118729" cy="306110"/>
          </a:xfrm>
          <a:prstGeom prst="rect">
            <a:avLst/>
          </a:prstGeom>
          <a:noFill/>
          <a:ln/>
        </p:spPr>
        <p:txBody>
          <a:bodyPr wrap="none" lIns="0" tIns="0" rIns="0" bIns="0" rtlCol="0" anchor="t"/>
          <a:lstStyle/>
          <a:p>
            <a:pPr algn="l" indent="0" marL="0">
              <a:lnSpc>
                <a:spcPts val="2400"/>
              </a:lnSpc>
              <a:buNone/>
            </a:pPr>
            <a:endParaRPr lang="en-US" sz="1500" dirty="0"/>
          </a:p>
        </p:txBody>
      </p:sp>
      <p:pic>
        <p:nvPicPr>
          <p:cNvPr id="6" name="Image 2" descr="preencoded.png">    </p:cNvPr>
          <p:cNvPicPr>
            <a:picLocks noChangeAspect="1"/>
          </p:cNvPicPr>
          <p:nvPr/>
        </p:nvPicPr>
        <p:blipFill>
          <a:blip r:embed="rId3"/>
          <a:stretch>
            <a:fillRect/>
          </a:stretch>
        </p:blipFill>
        <p:spPr>
          <a:xfrm>
            <a:off x="9855756" y="742712"/>
            <a:ext cx="3236952" cy="5223153"/>
          </a:xfrm>
          <a:prstGeom prst="rect">
            <a:avLst/>
          </a:prstGeom>
        </p:spPr>
      </p:pic>
      <p:sp>
        <p:nvSpPr>
          <p:cNvPr id="7" name="Text 2"/>
          <p:cNvSpPr/>
          <p:nvPr/>
        </p:nvSpPr>
        <p:spPr>
          <a:xfrm>
            <a:off x="9855756" y="6181011"/>
            <a:ext cx="4118729" cy="306110"/>
          </a:xfrm>
          <a:prstGeom prst="rect">
            <a:avLst/>
          </a:prstGeom>
          <a:noFill/>
          <a:ln/>
        </p:spPr>
        <p:txBody>
          <a:bodyPr wrap="none" lIns="0" tIns="0" rIns="0" bIns="0" rtlCol="0" anchor="t"/>
          <a:lstStyle/>
          <a:p>
            <a:pPr algn="l" indent="0" marL="0">
              <a:lnSpc>
                <a:spcPts val="2400"/>
              </a:lnSpc>
              <a:buNone/>
            </a:pPr>
            <a:endParaRPr lang="en-US" sz="1500" dirty="0"/>
          </a:p>
        </p:txBody>
      </p:sp>
      <p:sp>
        <p:nvSpPr>
          <p:cNvPr id="8" name="Text 3"/>
          <p:cNvSpPr/>
          <p:nvPr/>
        </p:nvSpPr>
        <p:spPr>
          <a:xfrm>
            <a:off x="669608" y="6874550"/>
            <a:ext cx="13291185" cy="306110"/>
          </a:xfrm>
          <a:prstGeom prst="rect">
            <a:avLst/>
          </a:prstGeom>
          <a:noFill/>
          <a:ln/>
        </p:spPr>
        <p:txBody>
          <a:bodyPr wrap="none" lIns="0" tIns="0" rIns="0" bIns="0" rtlCol="0" anchor="t"/>
          <a:lstStyle/>
          <a:p>
            <a:pPr algn="l" indent="0" marL="0">
              <a:lnSpc>
                <a:spcPts val="2400"/>
              </a:lnSpc>
              <a:buNone/>
            </a:pPr>
            <a:endParaRPr lang="en-US" sz="1500" dirty="0"/>
          </a:p>
        </p:txBody>
      </p:sp>
      <p:sp>
        <p:nvSpPr>
          <p:cNvPr id="9" name="Text 4"/>
          <p:cNvSpPr/>
          <p:nvPr/>
        </p:nvSpPr>
        <p:spPr>
          <a:xfrm>
            <a:off x="669608" y="7395805"/>
            <a:ext cx="13291185" cy="306110"/>
          </a:xfrm>
          <a:prstGeom prst="rect">
            <a:avLst/>
          </a:prstGeom>
          <a:noFill/>
          <a:ln/>
        </p:spPr>
        <p:txBody>
          <a:bodyPr wrap="none" lIns="0" tIns="0" rIns="0" bIns="0" rtlCol="0" anchor="t"/>
          <a:lstStyle/>
          <a:p>
            <a:pPr algn="l" indent="0" marL="0">
              <a:lnSpc>
                <a:spcPts val="2400"/>
              </a:lnSpc>
              <a:buNone/>
            </a:pPr>
            <a:endParaRPr lang="en-US" sz="150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682704" y="756999"/>
            <a:ext cx="2959418" cy="5564386"/>
          </a:xfrm>
          <a:prstGeom prst="rect">
            <a:avLst/>
          </a:prstGeom>
        </p:spPr>
      </p:pic>
      <p:pic>
        <p:nvPicPr>
          <p:cNvPr id="3" name="Image 1" descr="preencoded.png">    </p:cNvPr>
          <p:cNvPicPr>
            <a:picLocks noChangeAspect="1"/>
          </p:cNvPicPr>
          <p:nvPr/>
        </p:nvPicPr>
        <p:blipFill>
          <a:blip r:embed="rId2"/>
          <a:stretch>
            <a:fillRect/>
          </a:stretch>
        </p:blipFill>
        <p:spPr>
          <a:xfrm>
            <a:off x="4125516" y="756999"/>
            <a:ext cx="2940487" cy="5325666"/>
          </a:xfrm>
          <a:prstGeom prst="rect">
            <a:avLst/>
          </a:prstGeom>
        </p:spPr>
      </p:pic>
      <p:sp>
        <p:nvSpPr>
          <p:cNvPr id="4" name="Text 0"/>
          <p:cNvSpPr/>
          <p:nvPr/>
        </p:nvSpPr>
        <p:spPr>
          <a:xfrm>
            <a:off x="4125516" y="6302097"/>
            <a:ext cx="9829800" cy="312182"/>
          </a:xfrm>
          <a:prstGeom prst="rect">
            <a:avLst/>
          </a:prstGeom>
          <a:noFill/>
          <a:ln/>
        </p:spPr>
        <p:txBody>
          <a:bodyPr wrap="none" lIns="0" tIns="0" rIns="0" bIns="0" rtlCol="0" anchor="t"/>
          <a:lstStyle/>
          <a:p>
            <a:pPr algn="l" indent="0" marL="0">
              <a:lnSpc>
                <a:spcPts val="2450"/>
              </a:lnSpc>
              <a:buNone/>
            </a:pPr>
            <a:endParaRPr lang="en-US" sz="1500" dirty="0"/>
          </a:p>
        </p:txBody>
      </p:sp>
      <p:sp>
        <p:nvSpPr>
          <p:cNvPr id="5" name="Text 1"/>
          <p:cNvSpPr/>
          <p:nvPr/>
        </p:nvSpPr>
        <p:spPr>
          <a:xfrm>
            <a:off x="682704" y="7082314"/>
            <a:ext cx="4877038" cy="609600"/>
          </a:xfrm>
          <a:prstGeom prst="rect">
            <a:avLst/>
          </a:prstGeom>
          <a:noFill/>
          <a:ln/>
        </p:spPr>
        <p:txBody>
          <a:bodyPr wrap="none" lIns="0" tIns="0" rIns="0" bIns="0" rtlCol="0" anchor="t"/>
          <a:lstStyle/>
          <a:p>
            <a:pPr algn="l" indent="0" marL="0">
              <a:lnSpc>
                <a:spcPts val="4800"/>
              </a:lnSpc>
              <a:buNone/>
            </a:pPr>
            <a:endParaRPr lang="en-US" sz="380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spTree>
      <p:nvGrpSpPr>
        <p:cNvPr id="1" name=""/>
        <p:cNvGrpSpPr/>
        <p:nvPr/>
      </p:nvGrpSpPr>
      <p:grpSpPr>
        <a:xfrm>
          <a:off x="0" y="0"/>
          <a:ext cx="0" cy="0"/>
          <a:chOff x="0" y="0"/>
          <a:chExt cx="0" cy="0"/>
        </a:xfrm>
      </p:grpSpPr>
      <p:sp>
        <p:nvSpPr>
          <p:cNvPr id="2" name="Text 0"/>
          <p:cNvSpPr/>
          <p:nvPr/>
        </p:nvSpPr>
        <p:spPr>
          <a:xfrm>
            <a:off x="396835" y="311825"/>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333F70"/>
                </a:solidFill>
                <a:latin typeface="Unbounded Bold" pitchFamily="34" charset="0"/>
                <a:ea typeface="Unbounded Bold" pitchFamily="34" charset="-122"/>
                <a:cs typeface="Unbounded Bold" pitchFamily="34" charset="-120"/>
              </a:rPr>
              <a:t>UX Case Study:</a:t>
            </a:r>
            <a:endParaRPr lang="en-US" sz="2200" dirty="0"/>
          </a:p>
        </p:txBody>
      </p:sp>
      <p:pic>
        <p:nvPicPr>
          <p:cNvPr id="3" name="Image 0" descr="preencoded.png">    </p:cNvPr>
          <p:cNvPicPr>
            <a:picLocks noChangeAspect="1"/>
          </p:cNvPicPr>
          <p:nvPr/>
        </p:nvPicPr>
        <p:blipFill>
          <a:blip r:embed="rId1"/>
          <a:stretch>
            <a:fillRect/>
          </a:stretch>
        </p:blipFill>
        <p:spPr>
          <a:xfrm>
            <a:off x="396835" y="892969"/>
            <a:ext cx="2636639" cy="2674739"/>
          </a:xfrm>
          <a:prstGeom prst="rect">
            <a:avLst/>
          </a:prstGeom>
        </p:spPr>
      </p:pic>
      <p:sp>
        <p:nvSpPr>
          <p:cNvPr id="4" name="Text 1"/>
          <p:cNvSpPr/>
          <p:nvPr/>
        </p:nvSpPr>
        <p:spPr>
          <a:xfrm>
            <a:off x="396835" y="3695224"/>
            <a:ext cx="13836729" cy="181451"/>
          </a:xfrm>
          <a:prstGeom prst="rect">
            <a:avLst/>
          </a:prstGeom>
          <a:noFill/>
          <a:ln/>
        </p:spPr>
        <p:txBody>
          <a:bodyPr wrap="none" lIns="0" tIns="0" rIns="0" bIns="0" rtlCol="0" anchor="t"/>
          <a:lstStyle/>
          <a:p>
            <a:pPr algn="l" indent="0" marL="0">
              <a:lnSpc>
                <a:spcPts val="1400"/>
              </a:lnSpc>
              <a:buNone/>
            </a:pPr>
            <a:r>
              <a:rPr lang="en-US" sz="850" dirty="0">
                <a:solidFill>
                  <a:srgbClr val="333F70"/>
                </a:solidFill>
                <a:latin typeface="Open Sans" pitchFamily="34" charset="0"/>
                <a:ea typeface="Open Sans" pitchFamily="34" charset="-122"/>
                <a:cs typeface="Open Sans" pitchFamily="34" charset="-120"/>
              </a:rPr>
              <a:t>                           </a:t>
            </a:r>
            <a:endParaRPr lang="en-US" sz="850" dirty="0"/>
          </a:p>
        </p:txBody>
      </p:sp>
      <p:pic>
        <p:nvPicPr>
          <p:cNvPr id="5" name="Image 1" descr="preencoded.png">    </p:cNvPr>
          <p:cNvPicPr>
            <a:picLocks noChangeAspect="1"/>
          </p:cNvPicPr>
          <p:nvPr/>
        </p:nvPicPr>
        <p:blipFill>
          <a:blip r:embed="rId2"/>
          <a:stretch>
            <a:fillRect/>
          </a:stretch>
        </p:blipFill>
        <p:spPr>
          <a:xfrm>
            <a:off x="396835" y="4004191"/>
            <a:ext cx="4522351" cy="3232190"/>
          </a:xfrm>
          <a:prstGeom prst="rect">
            <a:avLst/>
          </a:prstGeom>
        </p:spPr>
      </p:pic>
      <p:sp>
        <p:nvSpPr>
          <p:cNvPr id="6" name="Text 2"/>
          <p:cNvSpPr/>
          <p:nvPr/>
        </p:nvSpPr>
        <p:spPr>
          <a:xfrm>
            <a:off x="396835" y="7363897"/>
            <a:ext cx="13836729" cy="181451"/>
          </a:xfrm>
          <a:prstGeom prst="rect">
            <a:avLst/>
          </a:prstGeom>
          <a:noFill/>
          <a:ln/>
        </p:spPr>
        <p:txBody>
          <a:bodyPr wrap="none" lIns="0" tIns="0" rIns="0" bIns="0" rtlCol="0" anchor="t"/>
          <a:lstStyle/>
          <a:p>
            <a:pPr algn="l" indent="0" marL="0">
              <a:lnSpc>
                <a:spcPts val="1400"/>
              </a:lnSpc>
              <a:buNone/>
            </a:pPr>
            <a:r>
              <a:rPr lang="en-US" sz="850" dirty="0">
                <a:solidFill>
                  <a:srgbClr val="333F70"/>
                </a:solidFill>
                <a:latin typeface="Open Sans" pitchFamily="34" charset="0"/>
                <a:ea typeface="Open Sans" pitchFamily="34" charset="-122"/>
                <a:cs typeface="Open Sans" pitchFamily="34" charset="-120"/>
              </a:rPr>
              <a:t>                     </a:t>
            </a:r>
            <a:endParaRPr lang="en-US" sz="850" dirty="0"/>
          </a:p>
        </p:txBody>
      </p:sp>
      <p:sp>
        <p:nvSpPr>
          <p:cNvPr id="7" name="Text 3"/>
          <p:cNvSpPr/>
          <p:nvPr/>
        </p:nvSpPr>
        <p:spPr>
          <a:xfrm>
            <a:off x="396835" y="7672864"/>
            <a:ext cx="13836729" cy="181451"/>
          </a:xfrm>
          <a:prstGeom prst="rect">
            <a:avLst/>
          </a:prstGeom>
          <a:noFill/>
          <a:ln/>
        </p:spPr>
        <p:txBody>
          <a:bodyPr wrap="none" lIns="0" tIns="0" rIns="0" bIns="0" rtlCol="0" anchor="t"/>
          <a:lstStyle/>
          <a:p>
            <a:pPr algn="l" indent="0" marL="0">
              <a:lnSpc>
                <a:spcPts val="1400"/>
              </a:lnSpc>
              <a:buNone/>
            </a:pPr>
            <a:r>
              <a:rPr lang="en-US" sz="850" b="1" dirty="0">
                <a:solidFill>
                  <a:srgbClr val="333F70"/>
                </a:solidFill>
                <a:latin typeface="Open Sans" pitchFamily="34" charset="0"/>
                <a:ea typeface="Open Sans" pitchFamily="34" charset="-122"/>
                <a:cs typeface="Open Sans" pitchFamily="34" charset="-120"/>
              </a:rPr>
              <a:t>Style Guide:</a:t>
            </a:r>
            <a:endParaRPr lang="en-US" sz="850" dirty="0"/>
          </a:p>
        </p:txBody>
      </p:sp>
      <p:sp>
        <p:nvSpPr>
          <p:cNvPr id="8" name="Text 4"/>
          <p:cNvSpPr/>
          <p:nvPr/>
        </p:nvSpPr>
        <p:spPr>
          <a:xfrm>
            <a:off x="396835" y="7981831"/>
            <a:ext cx="13836729" cy="181451"/>
          </a:xfrm>
          <a:prstGeom prst="rect">
            <a:avLst/>
          </a:prstGeom>
          <a:noFill/>
          <a:ln/>
        </p:spPr>
        <p:txBody>
          <a:bodyPr wrap="none" lIns="0" tIns="0" rIns="0" bIns="0" rtlCol="0" anchor="t"/>
          <a:lstStyle/>
          <a:p>
            <a:pPr algn="l" indent="0" marL="0">
              <a:lnSpc>
                <a:spcPts val="1400"/>
              </a:lnSpc>
              <a:buNone/>
            </a:pPr>
            <a:r>
              <a:rPr lang="en-US" sz="850" b="1" i="1" u="sng" dirty="0">
                <a:solidFill>
                  <a:srgbClr val="333F70"/>
                </a:solidFill>
                <a:latin typeface="Open Sans" pitchFamily="34" charset="0"/>
                <a:ea typeface="Open Sans" pitchFamily="34" charset="-122"/>
                <a:cs typeface="Open Sans" pitchFamily="34" charset="-120"/>
              </a:rPr>
              <a:t>1.Colors:</a:t>
            </a:r>
            <a:endParaRPr lang="en-US" sz="850" dirty="0"/>
          </a:p>
        </p:txBody>
      </p:sp>
      <p:sp>
        <p:nvSpPr>
          <p:cNvPr id="9" name="Text 5"/>
          <p:cNvSpPr/>
          <p:nvPr/>
        </p:nvSpPr>
        <p:spPr>
          <a:xfrm>
            <a:off x="396835" y="8290798"/>
            <a:ext cx="13836729" cy="181451"/>
          </a:xfrm>
          <a:prstGeom prst="rect">
            <a:avLst/>
          </a:prstGeom>
          <a:noFill/>
          <a:ln/>
        </p:spPr>
        <p:txBody>
          <a:bodyPr wrap="none" lIns="0" tIns="0" rIns="0" bIns="0" rtlCol="0" anchor="t"/>
          <a:lstStyle/>
          <a:p>
            <a:pPr algn="l" marL="342900" indent="-342900">
              <a:lnSpc>
                <a:spcPts val="1400"/>
              </a:lnSpc>
              <a:buSzPct val="100000"/>
              <a:buChar char="•"/>
            </a:pPr>
            <a:r>
              <a:rPr lang="en-US" sz="850" dirty="0">
                <a:solidFill>
                  <a:srgbClr val="333F70"/>
                </a:solidFill>
                <a:latin typeface="Open Sans" pitchFamily="34" charset="0"/>
                <a:ea typeface="Open Sans" pitchFamily="34" charset="-122"/>
                <a:cs typeface="Open Sans" pitchFamily="34" charset="-120"/>
              </a:rPr>
              <a:t>:Green (Sustainability)</a:t>
            </a:r>
            <a:endParaRPr lang="en-US" sz="850" dirty="0"/>
          </a:p>
        </p:txBody>
      </p:sp>
      <p:sp>
        <p:nvSpPr>
          <p:cNvPr id="10" name="Text 6"/>
          <p:cNvSpPr/>
          <p:nvPr/>
        </p:nvSpPr>
        <p:spPr>
          <a:xfrm>
            <a:off x="396835" y="8511897"/>
            <a:ext cx="13836729" cy="181451"/>
          </a:xfrm>
          <a:prstGeom prst="rect">
            <a:avLst/>
          </a:prstGeom>
          <a:noFill/>
          <a:ln/>
        </p:spPr>
        <p:txBody>
          <a:bodyPr wrap="none" lIns="0" tIns="0" rIns="0" bIns="0" rtlCol="0" anchor="t"/>
          <a:lstStyle/>
          <a:p>
            <a:pPr algn="l" marL="342900" indent="-342900">
              <a:lnSpc>
                <a:spcPts val="1400"/>
              </a:lnSpc>
              <a:buSzPct val="100000"/>
              <a:buChar char="•"/>
            </a:pPr>
            <a:r>
              <a:rPr lang="en-US" sz="850" dirty="0">
                <a:solidFill>
                  <a:srgbClr val="333F70"/>
                </a:solidFill>
                <a:latin typeface="Open Sans" pitchFamily="34" charset="0"/>
                <a:ea typeface="Open Sans" pitchFamily="34" charset="-122"/>
                <a:cs typeface="Open Sans" pitchFamily="34" charset="-120"/>
              </a:rPr>
              <a:t>White (Clean UI)</a:t>
            </a:r>
            <a:endParaRPr lang="en-US" sz="850" dirty="0"/>
          </a:p>
        </p:txBody>
      </p:sp>
      <p:sp>
        <p:nvSpPr>
          <p:cNvPr id="11" name="Text 7"/>
          <p:cNvSpPr/>
          <p:nvPr/>
        </p:nvSpPr>
        <p:spPr>
          <a:xfrm>
            <a:off x="396835" y="8732996"/>
            <a:ext cx="13836729" cy="181451"/>
          </a:xfrm>
          <a:prstGeom prst="rect">
            <a:avLst/>
          </a:prstGeom>
          <a:noFill/>
          <a:ln/>
        </p:spPr>
        <p:txBody>
          <a:bodyPr wrap="none" lIns="0" tIns="0" rIns="0" bIns="0" rtlCol="0" anchor="t"/>
          <a:lstStyle/>
          <a:p>
            <a:pPr algn="l" marL="342900" indent="-342900">
              <a:lnSpc>
                <a:spcPts val="1400"/>
              </a:lnSpc>
              <a:buSzPct val="100000"/>
              <a:buChar char="•"/>
            </a:pPr>
            <a:r>
              <a:rPr lang="en-US" sz="850" dirty="0">
                <a:solidFill>
                  <a:srgbClr val="333F70"/>
                </a:solidFill>
                <a:latin typeface="Open Sans" pitchFamily="34" charset="0"/>
                <a:ea typeface="Open Sans" pitchFamily="34" charset="-122"/>
                <a:cs typeface="Open Sans" pitchFamily="34" charset="-120"/>
              </a:rPr>
              <a:t>Yellow (Alerts)</a:t>
            </a:r>
            <a:endParaRPr lang="en-US" sz="850" dirty="0"/>
          </a:p>
        </p:txBody>
      </p:sp>
      <p:sp>
        <p:nvSpPr>
          <p:cNvPr id="12" name="Text 8"/>
          <p:cNvSpPr/>
          <p:nvPr/>
        </p:nvSpPr>
        <p:spPr>
          <a:xfrm>
            <a:off x="396835" y="9041963"/>
            <a:ext cx="13836729" cy="181451"/>
          </a:xfrm>
          <a:prstGeom prst="rect">
            <a:avLst/>
          </a:prstGeom>
          <a:noFill/>
          <a:ln/>
        </p:spPr>
        <p:txBody>
          <a:bodyPr wrap="none" lIns="0" tIns="0" rIns="0" bIns="0" rtlCol="0" anchor="t"/>
          <a:lstStyle/>
          <a:p>
            <a:pPr algn="l" indent="0" marL="0">
              <a:lnSpc>
                <a:spcPts val="1400"/>
              </a:lnSpc>
              <a:buNone/>
            </a:pPr>
            <a:r>
              <a:rPr lang="en-US" sz="850" b="1" u="sng" dirty="0">
                <a:solidFill>
                  <a:srgbClr val="333F70"/>
                </a:solidFill>
                <a:latin typeface="Open Sans" pitchFamily="34" charset="0"/>
                <a:ea typeface="Open Sans" pitchFamily="34" charset="-122"/>
                <a:cs typeface="Open Sans" pitchFamily="34" charset="-120"/>
              </a:rPr>
              <a:t>2. Typography:</a:t>
            </a:r>
            <a:endParaRPr lang="en-US" sz="850" dirty="0"/>
          </a:p>
        </p:txBody>
      </p:sp>
      <p:sp>
        <p:nvSpPr>
          <p:cNvPr id="13" name="Text 9"/>
          <p:cNvSpPr/>
          <p:nvPr/>
        </p:nvSpPr>
        <p:spPr>
          <a:xfrm>
            <a:off x="396835" y="9350931"/>
            <a:ext cx="13836729" cy="181451"/>
          </a:xfrm>
          <a:prstGeom prst="rect">
            <a:avLst/>
          </a:prstGeom>
          <a:noFill/>
          <a:ln/>
        </p:spPr>
        <p:txBody>
          <a:bodyPr wrap="none" lIns="0" tIns="0" rIns="0" bIns="0" rtlCol="0" anchor="t"/>
          <a:lstStyle/>
          <a:p>
            <a:pPr algn="l" marL="342900" indent="-342900">
              <a:lnSpc>
                <a:spcPts val="1400"/>
              </a:lnSpc>
              <a:buSzPct val="100000"/>
              <a:buChar char="•"/>
            </a:pPr>
            <a:r>
              <a:rPr lang="en-US" sz="850" dirty="0">
                <a:solidFill>
                  <a:srgbClr val="333F70"/>
                </a:solidFill>
                <a:latin typeface="Open Sans" pitchFamily="34" charset="0"/>
                <a:ea typeface="Open Sans" pitchFamily="34" charset="-122"/>
                <a:cs typeface="Open Sans" pitchFamily="34" charset="-120"/>
              </a:rPr>
              <a:t>Poppins/Inter</a:t>
            </a:r>
            <a:endParaRPr lang="en-US" sz="850" dirty="0"/>
          </a:p>
        </p:txBody>
      </p:sp>
      <p:sp>
        <p:nvSpPr>
          <p:cNvPr id="14" name="Text 10"/>
          <p:cNvSpPr/>
          <p:nvPr/>
        </p:nvSpPr>
        <p:spPr>
          <a:xfrm>
            <a:off x="396835" y="9659898"/>
            <a:ext cx="13836729" cy="181451"/>
          </a:xfrm>
          <a:prstGeom prst="rect">
            <a:avLst/>
          </a:prstGeom>
          <a:noFill/>
          <a:ln/>
        </p:spPr>
        <p:txBody>
          <a:bodyPr wrap="none" lIns="0" tIns="0" rIns="0" bIns="0" rtlCol="0" anchor="t"/>
          <a:lstStyle/>
          <a:p>
            <a:pPr algn="l" indent="0" marL="0">
              <a:lnSpc>
                <a:spcPts val="1400"/>
              </a:lnSpc>
              <a:buNone/>
            </a:pPr>
            <a:r>
              <a:rPr lang="en-US" sz="850" b="1" u="sng" dirty="0">
                <a:solidFill>
                  <a:srgbClr val="333F70"/>
                </a:solidFill>
                <a:latin typeface="Open Sans" pitchFamily="34" charset="0"/>
                <a:ea typeface="Open Sans" pitchFamily="34" charset="-122"/>
                <a:cs typeface="Open Sans" pitchFamily="34" charset="-120"/>
              </a:rPr>
              <a:t>3. Icons:</a:t>
            </a:r>
            <a:endParaRPr lang="en-US" sz="850" dirty="0"/>
          </a:p>
        </p:txBody>
      </p:sp>
      <p:sp>
        <p:nvSpPr>
          <p:cNvPr id="15" name="Text 11"/>
          <p:cNvSpPr/>
          <p:nvPr/>
        </p:nvSpPr>
        <p:spPr>
          <a:xfrm>
            <a:off x="396835" y="9968865"/>
            <a:ext cx="13836729" cy="181451"/>
          </a:xfrm>
          <a:prstGeom prst="rect">
            <a:avLst/>
          </a:prstGeom>
          <a:noFill/>
          <a:ln/>
        </p:spPr>
        <p:txBody>
          <a:bodyPr wrap="none" lIns="0" tIns="0" rIns="0" bIns="0" rtlCol="0" anchor="t"/>
          <a:lstStyle/>
          <a:p>
            <a:pPr algn="l" marL="342900" indent="-342900">
              <a:lnSpc>
                <a:spcPts val="1400"/>
              </a:lnSpc>
              <a:buSzPct val="100000"/>
              <a:buChar char="•"/>
            </a:pPr>
            <a:r>
              <a:rPr lang="en-US" sz="850" dirty="0">
                <a:solidFill>
                  <a:srgbClr val="333F70"/>
                </a:solidFill>
                <a:latin typeface="Open Sans" pitchFamily="34" charset="0"/>
                <a:ea typeface="Open Sans" pitchFamily="34" charset="-122"/>
                <a:cs typeface="Open Sans" pitchFamily="34" charset="-120"/>
              </a:rPr>
              <a:t>Minimal &amp; rounded</a:t>
            </a:r>
            <a:endParaRPr lang="en-US" sz="850" dirty="0"/>
          </a:p>
        </p:txBody>
      </p:sp>
      <p:sp>
        <p:nvSpPr>
          <p:cNvPr id="16" name="Text 12"/>
          <p:cNvSpPr/>
          <p:nvPr/>
        </p:nvSpPr>
        <p:spPr>
          <a:xfrm>
            <a:off x="396835" y="10320338"/>
            <a:ext cx="2836307" cy="212646"/>
          </a:xfrm>
          <a:prstGeom prst="rect">
            <a:avLst/>
          </a:prstGeom>
          <a:noFill/>
          <a:ln/>
        </p:spPr>
        <p:txBody>
          <a:bodyPr wrap="none" lIns="0" tIns="0" rIns="0" bIns="0" rtlCol="0" anchor="t"/>
          <a:lstStyle/>
          <a:p>
            <a:pPr algn="l" indent="0" marL="0">
              <a:lnSpc>
                <a:spcPts val="1650"/>
              </a:lnSpc>
              <a:buNone/>
            </a:pPr>
            <a:r>
              <a:rPr lang="en-US" sz="1300" b="1" dirty="0">
                <a:solidFill>
                  <a:srgbClr val="333F70"/>
                </a:solidFill>
                <a:latin typeface="Unbounded Bold" pitchFamily="34" charset="0"/>
                <a:ea typeface="Unbounded Bold" pitchFamily="34" charset="-122"/>
                <a:cs typeface="Unbounded Bold" pitchFamily="34" charset="-120"/>
              </a:rPr>
              <a:t>Iteration &amp; Improvements: </a:t>
            </a:r>
            <a:endParaRPr lang="en-US" sz="1300" dirty="0"/>
          </a:p>
        </p:txBody>
      </p:sp>
      <p:sp>
        <p:nvSpPr>
          <p:cNvPr id="17" name="Text 13"/>
          <p:cNvSpPr/>
          <p:nvPr/>
        </p:nvSpPr>
        <p:spPr>
          <a:xfrm>
            <a:off x="396835" y="10703004"/>
            <a:ext cx="13836729" cy="181451"/>
          </a:xfrm>
          <a:prstGeom prst="rect">
            <a:avLst/>
          </a:prstGeom>
          <a:noFill/>
          <a:ln/>
        </p:spPr>
        <p:txBody>
          <a:bodyPr wrap="none" lIns="0" tIns="0" rIns="0" bIns="0" rtlCol="0" anchor="t"/>
          <a:lstStyle/>
          <a:p>
            <a:pPr algn="l" marL="342900" indent="-342900">
              <a:lnSpc>
                <a:spcPts val="1400"/>
              </a:lnSpc>
              <a:buSzPct val="100000"/>
              <a:buChar char="•"/>
            </a:pPr>
            <a:r>
              <a:rPr lang="en-US" sz="850" dirty="0">
                <a:solidFill>
                  <a:srgbClr val="333F70"/>
                </a:solidFill>
                <a:latin typeface="Open Sans" pitchFamily="34" charset="0"/>
                <a:ea typeface="Open Sans" pitchFamily="34" charset="-122"/>
                <a:cs typeface="Open Sans" pitchFamily="34" charset="-120"/>
              </a:rPr>
              <a:t>Improved color contrast for expiry warnings</a:t>
            </a:r>
            <a:endParaRPr lang="en-US" sz="850" dirty="0"/>
          </a:p>
        </p:txBody>
      </p:sp>
      <p:sp>
        <p:nvSpPr>
          <p:cNvPr id="18" name="Text 14"/>
          <p:cNvSpPr/>
          <p:nvPr/>
        </p:nvSpPr>
        <p:spPr>
          <a:xfrm>
            <a:off x="396835" y="10924103"/>
            <a:ext cx="13836729" cy="181451"/>
          </a:xfrm>
          <a:prstGeom prst="rect">
            <a:avLst/>
          </a:prstGeom>
          <a:noFill/>
          <a:ln/>
        </p:spPr>
        <p:txBody>
          <a:bodyPr wrap="none" lIns="0" tIns="0" rIns="0" bIns="0" rtlCol="0" anchor="t"/>
          <a:lstStyle/>
          <a:p>
            <a:pPr algn="l" marL="342900" indent="-342900">
              <a:lnSpc>
                <a:spcPts val="1400"/>
              </a:lnSpc>
              <a:buSzPct val="100000"/>
              <a:buChar char="•"/>
            </a:pPr>
            <a:r>
              <a:rPr lang="en-US" sz="850" dirty="0">
                <a:solidFill>
                  <a:srgbClr val="333F70"/>
                </a:solidFill>
                <a:latin typeface="Open Sans" pitchFamily="34" charset="0"/>
                <a:ea typeface="Open Sans" pitchFamily="34" charset="-122"/>
                <a:cs typeface="Open Sans" pitchFamily="34" charset="-120"/>
              </a:rPr>
              <a:t>Simplified navigation icons</a:t>
            </a:r>
            <a:endParaRPr lang="en-US" sz="850" dirty="0"/>
          </a:p>
        </p:txBody>
      </p:sp>
      <p:sp>
        <p:nvSpPr>
          <p:cNvPr id="19" name="Text 15"/>
          <p:cNvSpPr/>
          <p:nvPr/>
        </p:nvSpPr>
        <p:spPr>
          <a:xfrm>
            <a:off x="396835" y="11145203"/>
            <a:ext cx="13836729" cy="181451"/>
          </a:xfrm>
          <a:prstGeom prst="rect">
            <a:avLst/>
          </a:prstGeom>
          <a:noFill/>
          <a:ln/>
        </p:spPr>
        <p:txBody>
          <a:bodyPr wrap="none" lIns="0" tIns="0" rIns="0" bIns="0" rtlCol="0" anchor="t"/>
          <a:lstStyle/>
          <a:p>
            <a:pPr algn="l" marL="342900" indent="-342900">
              <a:lnSpc>
                <a:spcPts val="1400"/>
              </a:lnSpc>
              <a:buSzPct val="100000"/>
              <a:buChar char="•"/>
            </a:pPr>
            <a:r>
              <a:rPr lang="en-US" sz="850" dirty="0">
                <a:solidFill>
                  <a:srgbClr val="333F70"/>
                </a:solidFill>
                <a:latin typeface="Open Sans" pitchFamily="34" charset="0"/>
                <a:ea typeface="Open Sans" pitchFamily="34" charset="-122"/>
                <a:cs typeface="Open Sans" pitchFamily="34" charset="-120"/>
              </a:rPr>
              <a:t>Added "quick Add" for grocery items </a:t>
            </a:r>
            <a:endParaRPr lang="en-US" sz="850" dirty="0"/>
          </a:p>
        </p:txBody>
      </p:sp>
      <p:sp>
        <p:nvSpPr>
          <p:cNvPr id="20" name="Text 16"/>
          <p:cNvSpPr/>
          <p:nvPr/>
        </p:nvSpPr>
        <p:spPr>
          <a:xfrm>
            <a:off x="396835" y="11496675"/>
            <a:ext cx="2451735" cy="212646"/>
          </a:xfrm>
          <a:prstGeom prst="rect">
            <a:avLst/>
          </a:prstGeom>
          <a:noFill/>
          <a:ln/>
        </p:spPr>
        <p:txBody>
          <a:bodyPr wrap="none" lIns="0" tIns="0" rIns="0" bIns="0" rtlCol="0" anchor="t"/>
          <a:lstStyle/>
          <a:p>
            <a:pPr algn="l" indent="0" marL="0">
              <a:lnSpc>
                <a:spcPts val="1650"/>
              </a:lnSpc>
              <a:buNone/>
            </a:pPr>
            <a:r>
              <a:rPr lang="en-US" sz="1300" b="1" dirty="0">
                <a:solidFill>
                  <a:srgbClr val="333F70"/>
                </a:solidFill>
                <a:latin typeface="Unbounded Bold" pitchFamily="34" charset="0"/>
                <a:ea typeface="Unbounded Bold" pitchFamily="34" charset="-122"/>
                <a:cs typeface="Unbounded Bold" pitchFamily="34" charset="-120"/>
              </a:rPr>
              <a:t>Structure for Portfolio:</a:t>
            </a:r>
            <a:endParaRPr lang="en-US" sz="1300" dirty="0"/>
          </a:p>
        </p:txBody>
      </p:sp>
      <p:sp>
        <p:nvSpPr>
          <p:cNvPr id="21" name="Text 17"/>
          <p:cNvSpPr/>
          <p:nvPr/>
        </p:nvSpPr>
        <p:spPr>
          <a:xfrm>
            <a:off x="396835" y="11879342"/>
            <a:ext cx="13836729" cy="181451"/>
          </a:xfrm>
          <a:prstGeom prst="rect">
            <a:avLst/>
          </a:prstGeom>
          <a:noFill/>
          <a:ln/>
        </p:spPr>
        <p:txBody>
          <a:bodyPr wrap="none" lIns="0" tIns="0" rIns="0" bIns="0" rtlCol="0" anchor="t"/>
          <a:lstStyle/>
          <a:p>
            <a:pPr algn="l" indent="0" marL="0">
              <a:lnSpc>
                <a:spcPts val="1400"/>
              </a:lnSpc>
              <a:buNone/>
            </a:pPr>
            <a:r>
              <a:rPr lang="en-US" sz="850" dirty="0">
                <a:solidFill>
                  <a:srgbClr val="333F70"/>
                </a:solidFill>
                <a:latin typeface="Open Sans" pitchFamily="34" charset="0"/>
                <a:ea typeface="Open Sans" pitchFamily="34" charset="-122"/>
                <a:cs typeface="Open Sans" pitchFamily="34" charset="-120"/>
              </a:rPr>
              <a:t>Cover: Smart Grocery Companion App</a:t>
            </a:r>
            <a:endParaRPr lang="en-US" sz="850" dirty="0"/>
          </a:p>
        </p:txBody>
      </p:sp>
      <p:sp>
        <p:nvSpPr>
          <p:cNvPr id="22" name="Text 18"/>
          <p:cNvSpPr/>
          <p:nvPr/>
        </p:nvSpPr>
        <p:spPr>
          <a:xfrm>
            <a:off x="396835" y="12188309"/>
            <a:ext cx="13836729" cy="181451"/>
          </a:xfrm>
          <a:prstGeom prst="rect">
            <a:avLst/>
          </a:prstGeom>
          <a:noFill/>
          <a:ln/>
        </p:spPr>
        <p:txBody>
          <a:bodyPr wrap="none" lIns="0" tIns="0" rIns="0" bIns="0" rtlCol="0" anchor="t"/>
          <a:lstStyle/>
          <a:p>
            <a:pPr algn="l" indent="0" marL="0">
              <a:lnSpc>
                <a:spcPts val="1400"/>
              </a:lnSpc>
              <a:buNone/>
            </a:pPr>
            <a:r>
              <a:rPr lang="en-US" sz="850" dirty="0">
                <a:solidFill>
                  <a:srgbClr val="333F70"/>
                </a:solidFill>
                <a:latin typeface="Open Sans" pitchFamily="34" charset="0"/>
                <a:ea typeface="Open Sans" pitchFamily="34" charset="-122"/>
                <a:cs typeface="Open Sans" pitchFamily="34" charset="-120"/>
              </a:rPr>
              <a:t>Tagline: "Save food , save the planet".</a:t>
            </a:r>
            <a:endParaRPr lang="en-US" sz="850" dirty="0"/>
          </a:p>
        </p:txBody>
      </p:sp>
      <p:sp>
        <p:nvSpPr>
          <p:cNvPr id="23" name="Text 19"/>
          <p:cNvSpPr/>
          <p:nvPr/>
        </p:nvSpPr>
        <p:spPr>
          <a:xfrm>
            <a:off x="396835" y="12497276"/>
            <a:ext cx="13836729" cy="181451"/>
          </a:xfrm>
          <a:prstGeom prst="rect">
            <a:avLst/>
          </a:prstGeom>
          <a:noFill/>
          <a:ln/>
        </p:spPr>
        <p:txBody>
          <a:bodyPr wrap="none" lIns="0" tIns="0" rIns="0" bIns="0" rtlCol="0" anchor="t"/>
          <a:lstStyle/>
          <a:p>
            <a:pPr algn="l" indent="0" marL="0">
              <a:lnSpc>
                <a:spcPts val="1400"/>
              </a:lnSpc>
              <a:buNone/>
            </a:pPr>
            <a:r>
              <a:rPr lang="en-US" sz="850" dirty="0">
                <a:solidFill>
                  <a:srgbClr val="333F70"/>
                </a:solidFill>
                <a:latin typeface="Open Sans" pitchFamily="34" charset="0"/>
                <a:ea typeface="Open Sans" pitchFamily="34" charset="-122"/>
                <a:cs typeface="Open Sans" pitchFamily="34" charset="-120"/>
              </a:rPr>
              <a:t>Sections: problem → Research → Persona → userflow → Wireframes → UI → Testing → Outcome</a:t>
            </a:r>
            <a:endParaRPr lang="en-US" sz="850" dirty="0"/>
          </a:p>
        </p:txBody>
      </p:sp>
      <p:sp>
        <p:nvSpPr>
          <p:cNvPr id="24" name="Text 20"/>
          <p:cNvSpPr/>
          <p:nvPr/>
        </p:nvSpPr>
        <p:spPr>
          <a:xfrm>
            <a:off x="396835" y="12806243"/>
            <a:ext cx="13836729" cy="181451"/>
          </a:xfrm>
          <a:prstGeom prst="rect">
            <a:avLst/>
          </a:prstGeom>
          <a:noFill/>
          <a:ln/>
        </p:spPr>
        <p:txBody>
          <a:bodyPr wrap="none" lIns="0" tIns="0" rIns="0" bIns="0" rtlCol="0" anchor="t"/>
          <a:lstStyle/>
          <a:p>
            <a:pPr algn="l" indent="0" marL="0">
              <a:lnSpc>
                <a:spcPts val="1400"/>
              </a:lnSpc>
              <a:buNone/>
            </a:pPr>
            <a:r>
              <a:rPr lang="en-US" sz="850" dirty="0">
                <a:solidFill>
                  <a:srgbClr val="333F70"/>
                </a:solidFill>
                <a:latin typeface="Open Sans" pitchFamily="34" charset="0"/>
                <a:ea typeface="Open Sans" pitchFamily="34" charset="-122"/>
                <a:cs typeface="Open Sans" pitchFamily="34" charset="-120"/>
              </a:rPr>
              <a:t>Tool Used: Figma / Figjam / Notation / Canva</a:t>
            </a:r>
            <a:endParaRPr lang="en-US" sz="850" dirty="0"/>
          </a:p>
        </p:txBody>
      </p:sp>
      <p:sp>
        <p:nvSpPr>
          <p:cNvPr id="25" name="Text 21"/>
          <p:cNvSpPr/>
          <p:nvPr/>
        </p:nvSpPr>
        <p:spPr>
          <a:xfrm>
            <a:off x="396835" y="13157716"/>
            <a:ext cx="1701165" cy="212646"/>
          </a:xfrm>
          <a:prstGeom prst="rect">
            <a:avLst/>
          </a:prstGeom>
          <a:noFill/>
          <a:ln/>
        </p:spPr>
        <p:txBody>
          <a:bodyPr wrap="none" lIns="0" tIns="0" rIns="0" bIns="0" rtlCol="0" anchor="t"/>
          <a:lstStyle/>
          <a:p>
            <a:pPr algn="l" indent="0" marL="0">
              <a:lnSpc>
                <a:spcPts val="1650"/>
              </a:lnSpc>
              <a:buNone/>
            </a:pPr>
            <a:r>
              <a:rPr lang="en-US" sz="1300" b="1" dirty="0">
                <a:solidFill>
                  <a:srgbClr val="333F70"/>
                </a:solidFill>
                <a:latin typeface="Unbounded Bold" pitchFamily="34" charset="0"/>
                <a:ea typeface="Unbounded Bold" pitchFamily="34" charset="-122"/>
                <a:cs typeface="Unbounded Bold" pitchFamily="34" charset="-120"/>
              </a:rPr>
              <a:t>Future Scope:</a:t>
            </a:r>
            <a:endParaRPr lang="en-US" sz="1300" dirty="0"/>
          </a:p>
        </p:txBody>
      </p:sp>
      <p:sp>
        <p:nvSpPr>
          <p:cNvPr id="26" name="Text 22"/>
          <p:cNvSpPr/>
          <p:nvPr/>
        </p:nvSpPr>
        <p:spPr>
          <a:xfrm>
            <a:off x="396835" y="13540383"/>
            <a:ext cx="13836729" cy="181451"/>
          </a:xfrm>
          <a:prstGeom prst="rect">
            <a:avLst/>
          </a:prstGeom>
          <a:noFill/>
          <a:ln/>
        </p:spPr>
        <p:txBody>
          <a:bodyPr wrap="none" lIns="0" tIns="0" rIns="0" bIns="0" rtlCol="0" anchor="t"/>
          <a:lstStyle/>
          <a:p>
            <a:pPr algn="l" marL="342900" indent="-342900">
              <a:lnSpc>
                <a:spcPts val="1400"/>
              </a:lnSpc>
              <a:buSzPct val="100000"/>
              <a:buChar char="•"/>
            </a:pPr>
            <a:r>
              <a:rPr lang="en-US" sz="850" dirty="0">
                <a:solidFill>
                  <a:srgbClr val="333F70"/>
                </a:solidFill>
                <a:latin typeface="Open Sans" pitchFamily="34" charset="0"/>
                <a:ea typeface="Open Sans" pitchFamily="34" charset="-122"/>
                <a:cs typeface="Open Sans" pitchFamily="34" charset="-120"/>
              </a:rPr>
              <a:t>AI based meal recommendations</a:t>
            </a:r>
            <a:endParaRPr lang="en-US" sz="850" dirty="0"/>
          </a:p>
        </p:txBody>
      </p:sp>
      <p:sp>
        <p:nvSpPr>
          <p:cNvPr id="27" name="Text 23"/>
          <p:cNvSpPr/>
          <p:nvPr/>
        </p:nvSpPr>
        <p:spPr>
          <a:xfrm>
            <a:off x="396835" y="13761482"/>
            <a:ext cx="13836729" cy="181451"/>
          </a:xfrm>
          <a:prstGeom prst="rect">
            <a:avLst/>
          </a:prstGeom>
          <a:noFill/>
          <a:ln/>
        </p:spPr>
        <p:txBody>
          <a:bodyPr wrap="none" lIns="0" tIns="0" rIns="0" bIns="0" rtlCol="0" anchor="t"/>
          <a:lstStyle/>
          <a:p>
            <a:pPr algn="l" marL="342900" indent="-342900">
              <a:lnSpc>
                <a:spcPts val="1400"/>
              </a:lnSpc>
              <a:buSzPct val="100000"/>
              <a:buChar char="•"/>
            </a:pPr>
            <a:r>
              <a:rPr lang="en-US" sz="850" dirty="0">
                <a:solidFill>
                  <a:srgbClr val="333F70"/>
                </a:solidFill>
                <a:latin typeface="Open Sans" pitchFamily="34" charset="0"/>
                <a:ea typeface="Open Sans" pitchFamily="34" charset="-122"/>
                <a:cs typeface="Open Sans" pitchFamily="34" charset="-120"/>
              </a:rPr>
              <a:t>Integration with grocery stores for auto-list sync</a:t>
            </a:r>
            <a:endParaRPr lang="en-US" sz="850" dirty="0"/>
          </a:p>
        </p:txBody>
      </p:sp>
      <p:sp>
        <p:nvSpPr>
          <p:cNvPr id="28" name="Text 24"/>
          <p:cNvSpPr/>
          <p:nvPr/>
        </p:nvSpPr>
        <p:spPr>
          <a:xfrm>
            <a:off x="396835" y="13982581"/>
            <a:ext cx="13836729" cy="181451"/>
          </a:xfrm>
          <a:prstGeom prst="rect">
            <a:avLst/>
          </a:prstGeom>
          <a:noFill/>
          <a:ln/>
        </p:spPr>
        <p:txBody>
          <a:bodyPr wrap="none" lIns="0" tIns="0" rIns="0" bIns="0" rtlCol="0" anchor="t"/>
          <a:lstStyle/>
          <a:p>
            <a:pPr algn="l" marL="342900" indent="-342900">
              <a:lnSpc>
                <a:spcPts val="1400"/>
              </a:lnSpc>
              <a:buSzPct val="100000"/>
              <a:buChar char="•"/>
            </a:pPr>
            <a:r>
              <a:rPr lang="en-US" sz="850" dirty="0">
                <a:solidFill>
                  <a:srgbClr val="333F70"/>
                </a:solidFill>
                <a:latin typeface="Open Sans" pitchFamily="34" charset="0"/>
                <a:ea typeface="Open Sans" pitchFamily="34" charset="-122"/>
                <a:cs typeface="Open Sans" pitchFamily="34" charset="-120"/>
              </a:rPr>
              <a:t>Family accounts with shared inventory</a:t>
            </a:r>
            <a:endParaRPr lang="en-US" sz="850" dirty="0"/>
          </a:p>
        </p:txBody>
      </p:sp>
      <p:sp>
        <p:nvSpPr>
          <p:cNvPr id="29" name="Text 25"/>
          <p:cNvSpPr/>
          <p:nvPr/>
        </p:nvSpPr>
        <p:spPr>
          <a:xfrm>
            <a:off x="396835" y="14291548"/>
            <a:ext cx="13836729" cy="181451"/>
          </a:xfrm>
          <a:prstGeom prst="rect">
            <a:avLst/>
          </a:prstGeom>
          <a:noFill/>
          <a:ln/>
        </p:spPr>
        <p:txBody>
          <a:bodyPr wrap="none" lIns="0" tIns="0" rIns="0" bIns="0" rtlCol="0" anchor="t"/>
          <a:lstStyle/>
          <a:p>
            <a:pPr algn="l" indent="0" marL="0">
              <a:lnSpc>
                <a:spcPts val="1400"/>
              </a:lnSpc>
              <a:buNone/>
            </a:pPr>
            <a:endParaRPr lang="en-US" sz="8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2989183"/>
            <a:ext cx="5670590" cy="708779"/>
          </a:xfrm>
          <a:prstGeom prst="rect">
            <a:avLst/>
          </a:prstGeom>
          <a:noFill/>
          <a:ln/>
        </p:spPr>
        <p:txBody>
          <a:bodyPr wrap="none" lIns="0" tIns="0" rIns="0" bIns="0" rtlCol="0" anchor="t"/>
          <a:lstStyle/>
          <a:p>
            <a:pPr algn="l" indent="0" marL="0">
              <a:lnSpc>
                <a:spcPts val="5550"/>
              </a:lnSpc>
              <a:buNone/>
            </a:pPr>
            <a:r>
              <a:rPr lang="en-US" sz="4450" b="1" dirty="0">
                <a:solidFill>
                  <a:srgbClr val="333F70"/>
                </a:solidFill>
                <a:latin typeface="Unbounded Bold" pitchFamily="34" charset="0"/>
                <a:ea typeface="Unbounded Bold" pitchFamily="34" charset="-122"/>
                <a:cs typeface="Unbounded Bold" pitchFamily="34" charset="-120"/>
              </a:rPr>
              <a:t>Overview:</a:t>
            </a:r>
            <a:endParaRPr lang="en-US" sz="4450" dirty="0"/>
          </a:p>
        </p:txBody>
      </p:sp>
      <p:sp>
        <p:nvSpPr>
          <p:cNvPr id="3" name="Text 1"/>
          <p:cNvSpPr/>
          <p:nvPr/>
        </p:nvSpPr>
        <p:spPr>
          <a:xfrm>
            <a:off x="793790" y="4151590"/>
            <a:ext cx="13042821" cy="1088708"/>
          </a:xfrm>
          <a:prstGeom prst="rect">
            <a:avLst/>
          </a:prstGeom>
          <a:noFill/>
          <a:ln/>
        </p:spPr>
        <p:txBody>
          <a:bodyPr wrap="square" lIns="0" tIns="0" rIns="0" bIns="0" rtlCol="0" anchor="t"/>
          <a:lstStyle/>
          <a:p>
            <a:pPr algn="l" indent="0" marL="0">
              <a:lnSpc>
                <a:spcPts val="2850"/>
              </a:lnSpc>
              <a:buNone/>
            </a:pPr>
            <a:r>
              <a:rPr lang="en-US" sz="1750" dirty="0">
                <a:solidFill>
                  <a:srgbClr val="333F70"/>
                </a:solidFill>
                <a:latin typeface="Open Sans" pitchFamily="34" charset="0"/>
                <a:ea typeface="Open Sans" pitchFamily="34" charset="-122"/>
                <a:cs typeface="Open Sans" pitchFamily="34" charset="-120"/>
              </a:rPr>
              <a:t>This presentation outlines the product strategy,design process,and core features for 'Smart Grocery',a mobile application focused on drastically redusing household food waste. We aim to create a clear, practical,and highly enganging user experience that drives behaviour change and sustainablity.</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565904" y="444698"/>
            <a:ext cx="10978277" cy="697349"/>
          </a:xfrm>
          <a:prstGeom prst="rect">
            <a:avLst/>
          </a:prstGeom>
          <a:noFill/>
          <a:ln/>
        </p:spPr>
        <p:txBody>
          <a:bodyPr wrap="none" lIns="0" tIns="0" rIns="0" bIns="0" rtlCol="0" anchor="t"/>
          <a:lstStyle/>
          <a:p>
            <a:pPr algn="l" indent="0" marL="0">
              <a:lnSpc>
                <a:spcPts val="5450"/>
              </a:lnSpc>
              <a:buNone/>
            </a:pPr>
            <a:r>
              <a:rPr lang="en-US" sz="4350" b="1" dirty="0">
                <a:solidFill>
                  <a:srgbClr val="333F70"/>
                </a:solidFill>
                <a:latin typeface="Unbounded Bold" pitchFamily="34" charset="0"/>
                <a:ea typeface="Unbounded Bold" pitchFamily="34" charset="-122"/>
                <a:cs typeface="Unbounded Bold" pitchFamily="34" charset="-120"/>
              </a:rPr>
              <a:t>Defining the Problem &amp; Solution</a:t>
            </a:r>
            <a:endParaRPr lang="en-US" sz="4350" dirty="0"/>
          </a:p>
        </p:txBody>
      </p:sp>
      <p:sp>
        <p:nvSpPr>
          <p:cNvPr id="3" name="Shape 1"/>
          <p:cNvSpPr/>
          <p:nvPr/>
        </p:nvSpPr>
        <p:spPr>
          <a:xfrm>
            <a:off x="565904" y="2972276"/>
            <a:ext cx="13498592" cy="22860"/>
          </a:xfrm>
          <a:prstGeom prst="roundRect">
            <a:avLst>
              <a:gd name="adj" fmla="val 297109"/>
            </a:avLst>
          </a:prstGeom>
          <a:solidFill>
            <a:srgbClr val="BCDBD4"/>
          </a:solidFill>
          <a:ln/>
        </p:spPr>
      </p:sp>
      <p:sp>
        <p:nvSpPr>
          <p:cNvPr id="4" name="Shape 2"/>
          <p:cNvSpPr/>
          <p:nvPr/>
        </p:nvSpPr>
        <p:spPr>
          <a:xfrm>
            <a:off x="565904" y="1465421"/>
            <a:ext cx="6648212" cy="1506855"/>
          </a:xfrm>
          <a:prstGeom prst="roundRect">
            <a:avLst>
              <a:gd name="adj" fmla="val 4507"/>
            </a:avLst>
          </a:prstGeom>
          <a:solidFill>
            <a:srgbClr val="D6F5EE"/>
          </a:solidFill>
          <a:ln w="7620">
            <a:solidFill>
              <a:srgbClr val="BCDBD4"/>
            </a:solidFill>
            <a:prstDash val="solid"/>
          </a:ln>
        </p:spPr>
      </p:sp>
      <p:sp>
        <p:nvSpPr>
          <p:cNvPr id="5" name="Text 3"/>
          <p:cNvSpPr/>
          <p:nvPr/>
        </p:nvSpPr>
        <p:spPr>
          <a:xfrm>
            <a:off x="2677120" y="1634728"/>
            <a:ext cx="2425660" cy="303133"/>
          </a:xfrm>
          <a:prstGeom prst="rect">
            <a:avLst/>
          </a:prstGeom>
          <a:noFill/>
          <a:ln/>
        </p:spPr>
        <p:txBody>
          <a:bodyPr wrap="none" lIns="0" tIns="0" rIns="0" bIns="0" rtlCol="0" anchor="t"/>
          <a:lstStyle/>
          <a:p>
            <a:pPr algn="ctr" indent="0" marL="0">
              <a:lnSpc>
                <a:spcPts val="2350"/>
              </a:lnSpc>
              <a:buNone/>
            </a:pPr>
            <a:r>
              <a:rPr lang="en-US" sz="1900" b="1" dirty="0">
                <a:solidFill>
                  <a:srgbClr val="333F70"/>
                </a:solidFill>
                <a:latin typeface="Unbounded Bold" pitchFamily="34" charset="0"/>
                <a:ea typeface="Unbounded Bold" pitchFamily="34" charset="-122"/>
                <a:cs typeface="Unbounded Bold" pitchFamily="34" charset="-120"/>
              </a:rPr>
              <a:t>The Problem</a:t>
            </a:r>
            <a:endParaRPr lang="en-US" sz="1900" dirty="0"/>
          </a:p>
        </p:txBody>
      </p:sp>
      <p:sp>
        <p:nvSpPr>
          <p:cNvPr id="6" name="Text 4"/>
          <p:cNvSpPr/>
          <p:nvPr/>
        </p:nvSpPr>
        <p:spPr>
          <a:xfrm>
            <a:off x="735211" y="2034778"/>
            <a:ext cx="6309598" cy="775811"/>
          </a:xfrm>
          <a:prstGeom prst="rect">
            <a:avLst/>
          </a:prstGeom>
          <a:noFill/>
          <a:ln/>
        </p:spPr>
        <p:txBody>
          <a:bodyPr wrap="square" lIns="0" tIns="0" rIns="0" bIns="0" rtlCol="0" anchor="t"/>
          <a:lstStyle/>
          <a:p>
            <a:pPr algn="ctr" indent="0" marL="0">
              <a:lnSpc>
                <a:spcPts val="2000"/>
              </a:lnSpc>
              <a:buNone/>
            </a:pPr>
            <a:r>
              <a:rPr lang="en-US" sz="1250" dirty="0">
                <a:solidFill>
                  <a:srgbClr val="333F70"/>
                </a:solidFill>
                <a:latin typeface="Open Sans" pitchFamily="34" charset="0"/>
                <a:ea typeface="Open Sans" pitchFamily="34" charset="-122"/>
                <a:cs typeface="Open Sans" pitchFamily="34" charset="-120"/>
              </a:rPr>
              <a:t>Over 1.3 billion tonnes of food are wasted globally each year. For users, this means financial loss, wasted resources, and contributing to climate change. Current solutions are often inconvenient or incomplete.</a:t>
            </a:r>
            <a:endParaRPr lang="en-US" sz="1250" dirty="0"/>
          </a:p>
        </p:txBody>
      </p:sp>
      <p:sp>
        <p:nvSpPr>
          <p:cNvPr id="7" name="Shape 5"/>
          <p:cNvSpPr/>
          <p:nvPr/>
        </p:nvSpPr>
        <p:spPr>
          <a:xfrm>
            <a:off x="7416165" y="2995136"/>
            <a:ext cx="6648331" cy="1506855"/>
          </a:xfrm>
          <a:prstGeom prst="rect">
            <a:avLst/>
          </a:prstGeom>
          <a:solidFill>
            <a:srgbClr val="D6F5EE"/>
          </a:solidFill>
          <a:ln/>
        </p:spPr>
      </p:sp>
      <p:sp>
        <p:nvSpPr>
          <p:cNvPr id="8" name="Text 6"/>
          <p:cNvSpPr/>
          <p:nvPr/>
        </p:nvSpPr>
        <p:spPr>
          <a:xfrm>
            <a:off x="9527500" y="3156823"/>
            <a:ext cx="2425660" cy="303133"/>
          </a:xfrm>
          <a:prstGeom prst="rect">
            <a:avLst/>
          </a:prstGeom>
          <a:noFill/>
          <a:ln/>
        </p:spPr>
        <p:txBody>
          <a:bodyPr wrap="none" lIns="0" tIns="0" rIns="0" bIns="0" rtlCol="0" anchor="t"/>
          <a:lstStyle/>
          <a:p>
            <a:pPr algn="ctr" indent="0" marL="0">
              <a:lnSpc>
                <a:spcPts val="2350"/>
              </a:lnSpc>
              <a:buNone/>
            </a:pPr>
            <a:r>
              <a:rPr lang="en-US" sz="1900" b="1" dirty="0">
                <a:solidFill>
                  <a:srgbClr val="333F70"/>
                </a:solidFill>
                <a:latin typeface="Unbounded Bold" pitchFamily="34" charset="0"/>
                <a:ea typeface="Unbounded Bold" pitchFamily="34" charset="-122"/>
                <a:cs typeface="Unbounded Bold" pitchFamily="34" charset="-120"/>
              </a:rPr>
              <a:t>The Solution</a:t>
            </a:r>
            <a:endParaRPr lang="en-US" sz="1900" dirty="0"/>
          </a:p>
        </p:txBody>
      </p:sp>
      <p:sp>
        <p:nvSpPr>
          <p:cNvPr id="9" name="Text 7"/>
          <p:cNvSpPr/>
          <p:nvPr/>
        </p:nvSpPr>
        <p:spPr>
          <a:xfrm>
            <a:off x="7585472" y="3556873"/>
            <a:ext cx="6309717" cy="775811"/>
          </a:xfrm>
          <a:prstGeom prst="rect">
            <a:avLst/>
          </a:prstGeom>
          <a:noFill/>
          <a:ln/>
        </p:spPr>
        <p:txBody>
          <a:bodyPr wrap="square" lIns="0" tIns="0" rIns="0" bIns="0" rtlCol="0" anchor="t"/>
          <a:lstStyle/>
          <a:p>
            <a:pPr algn="ctr" indent="0" marL="0">
              <a:lnSpc>
                <a:spcPts val="2000"/>
              </a:lnSpc>
              <a:buNone/>
            </a:pPr>
            <a:r>
              <a:rPr lang="en-US" sz="1250" dirty="0">
                <a:solidFill>
                  <a:srgbClr val="333F70"/>
                </a:solidFill>
                <a:latin typeface="Open Sans" pitchFamily="34" charset="0"/>
                <a:ea typeface="Open Sans" pitchFamily="34" charset="-122"/>
                <a:cs typeface="Open Sans" pitchFamily="34" charset="-120"/>
              </a:rPr>
              <a:t>Smart Grocery digitises the entire food management process—from purchase planning to consumption tracking—to ensure users only buy what they need and use what they have before it expires.</a:t>
            </a:r>
            <a:endParaRPr lang="en-US" sz="1250" dirty="0"/>
          </a:p>
        </p:txBody>
      </p:sp>
      <p:sp>
        <p:nvSpPr>
          <p:cNvPr id="10" name="Text 8"/>
          <p:cNvSpPr/>
          <p:nvPr/>
        </p:nvSpPr>
        <p:spPr>
          <a:xfrm>
            <a:off x="565904" y="4721662"/>
            <a:ext cx="6258997" cy="404217"/>
          </a:xfrm>
          <a:prstGeom prst="rect">
            <a:avLst/>
          </a:prstGeom>
          <a:noFill/>
          <a:ln/>
        </p:spPr>
        <p:txBody>
          <a:bodyPr wrap="none" lIns="0" tIns="0" rIns="0" bIns="0" rtlCol="0" anchor="t"/>
          <a:lstStyle/>
          <a:p>
            <a:pPr algn="l" indent="0" marL="0">
              <a:lnSpc>
                <a:spcPts val="3150"/>
              </a:lnSpc>
              <a:buNone/>
            </a:pPr>
            <a:r>
              <a:rPr lang="en-US" sz="2500" b="1" dirty="0">
                <a:solidFill>
                  <a:srgbClr val="333F70"/>
                </a:solidFill>
                <a:latin typeface="Unbounded Bold" pitchFamily="34" charset="0"/>
                <a:ea typeface="Unbounded Bold" pitchFamily="34" charset="-122"/>
                <a:cs typeface="Unbounded Bold" pitchFamily="34" charset="-120"/>
              </a:rPr>
              <a:t>Major Goals for Smart Grocery</a:t>
            </a:r>
            <a:endParaRPr lang="en-US" sz="2500" dirty="0"/>
          </a:p>
        </p:txBody>
      </p:sp>
      <p:sp>
        <p:nvSpPr>
          <p:cNvPr id="11" name="Shape 9"/>
          <p:cNvSpPr/>
          <p:nvPr/>
        </p:nvSpPr>
        <p:spPr>
          <a:xfrm>
            <a:off x="808434" y="6015157"/>
            <a:ext cx="4149090" cy="161687"/>
          </a:xfrm>
          <a:prstGeom prst="roundRect">
            <a:avLst>
              <a:gd name="adj" fmla="val 42007"/>
            </a:avLst>
          </a:prstGeom>
          <a:solidFill>
            <a:srgbClr val="D6F5EE"/>
          </a:solidFill>
          <a:ln w="7620">
            <a:solidFill>
              <a:srgbClr val="BCDBD4"/>
            </a:solidFill>
            <a:prstDash val="solid"/>
          </a:ln>
        </p:spPr>
      </p:sp>
      <p:sp>
        <p:nvSpPr>
          <p:cNvPr id="12" name="Shape 10"/>
          <p:cNvSpPr/>
          <p:nvPr/>
        </p:nvSpPr>
        <p:spPr>
          <a:xfrm>
            <a:off x="565904" y="5853470"/>
            <a:ext cx="485061" cy="485061"/>
          </a:xfrm>
          <a:prstGeom prst="roundRect">
            <a:avLst>
              <a:gd name="adj" fmla="val 94256"/>
            </a:avLst>
          </a:prstGeom>
          <a:solidFill>
            <a:srgbClr val="D6F5EE"/>
          </a:solidFill>
          <a:ln w="7620">
            <a:solidFill>
              <a:srgbClr val="BCDBD4"/>
            </a:solidFill>
            <a:prstDash val="solid"/>
          </a:ln>
        </p:spPr>
      </p:sp>
      <p:pic>
        <p:nvPicPr>
          <p:cNvPr id="13" name="Image 0" descr="preencoded.png">    </p:cNvPr>
          <p:cNvPicPr>
            <a:picLocks noChangeAspect="1"/>
          </p:cNvPicPr>
          <p:nvPr/>
        </p:nvPicPr>
        <p:blipFill>
          <a:blip r:embed="rId1"/>
          <a:stretch>
            <a:fillRect/>
          </a:stretch>
        </p:blipFill>
        <p:spPr>
          <a:xfrm>
            <a:off x="687110" y="5944433"/>
            <a:ext cx="242530" cy="303133"/>
          </a:xfrm>
          <a:prstGeom prst="rect">
            <a:avLst/>
          </a:prstGeom>
        </p:spPr>
      </p:pic>
      <p:sp>
        <p:nvSpPr>
          <p:cNvPr id="14" name="Text 11"/>
          <p:cNvSpPr/>
          <p:nvPr/>
        </p:nvSpPr>
        <p:spPr>
          <a:xfrm>
            <a:off x="727591" y="6500217"/>
            <a:ext cx="2982158" cy="252651"/>
          </a:xfrm>
          <a:prstGeom prst="rect">
            <a:avLst/>
          </a:prstGeom>
          <a:noFill/>
          <a:ln/>
        </p:spPr>
        <p:txBody>
          <a:bodyPr wrap="none" lIns="0" tIns="0" rIns="0" bIns="0" rtlCol="0" anchor="t"/>
          <a:lstStyle/>
          <a:p>
            <a:pPr algn="l" indent="0" marL="0">
              <a:lnSpc>
                <a:spcPts val="1950"/>
              </a:lnSpc>
              <a:buNone/>
            </a:pPr>
            <a:r>
              <a:rPr lang="en-US" sz="1550" b="1" dirty="0">
                <a:solidFill>
                  <a:srgbClr val="333F70"/>
                </a:solidFill>
                <a:latin typeface="Unbounded Bold" pitchFamily="34" charset="0"/>
                <a:ea typeface="Unbounded Bold" pitchFamily="34" charset="-122"/>
                <a:cs typeface="Unbounded Bold" pitchFamily="34" charset="-120"/>
              </a:rPr>
              <a:t>Maximise Cost Savings</a:t>
            </a:r>
            <a:endParaRPr lang="en-US" sz="1550" dirty="0"/>
          </a:p>
        </p:txBody>
      </p:sp>
      <p:sp>
        <p:nvSpPr>
          <p:cNvPr id="15" name="Text 12"/>
          <p:cNvSpPr/>
          <p:nvPr/>
        </p:nvSpPr>
        <p:spPr>
          <a:xfrm>
            <a:off x="727591" y="6849785"/>
            <a:ext cx="4068366" cy="775811"/>
          </a:xfrm>
          <a:prstGeom prst="rect">
            <a:avLst/>
          </a:prstGeom>
          <a:noFill/>
          <a:ln/>
        </p:spPr>
        <p:txBody>
          <a:bodyPr wrap="square" lIns="0" tIns="0" rIns="0" bIns="0" rtlCol="0" anchor="t"/>
          <a:lstStyle/>
          <a:p>
            <a:pPr algn="l" indent="0" marL="0">
              <a:lnSpc>
                <a:spcPts val="2000"/>
              </a:lnSpc>
              <a:buNone/>
            </a:pPr>
            <a:r>
              <a:rPr lang="en-US" sz="1250" dirty="0">
                <a:solidFill>
                  <a:srgbClr val="333F70"/>
                </a:solidFill>
                <a:latin typeface="Open Sans" pitchFamily="34" charset="0"/>
                <a:ea typeface="Open Sans" pitchFamily="34" charset="-122"/>
                <a:cs typeface="Open Sans" pitchFamily="34" charset="-120"/>
              </a:rPr>
              <a:t>Help users save an estimated 15-20% on weekly grocery spending by eliminating impulse buys and waste.</a:t>
            </a:r>
            <a:endParaRPr lang="en-US" sz="1250" dirty="0"/>
          </a:p>
        </p:txBody>
      </p:sp>
      <p:sp>
        <p:nvSpPr>
          <p:cNvPr id="16" name="Shape 13"/>
          <p:cNvSpPr/>
          <p:nvPr/>
        </p:nvSpPr>
        <p:spPr>
          <a:xfrm>
            <a:off x="5361861" y="5772626"/>
            <a:ext cx="4149090" cy="161687"/>
          </a:xfrm>
          <a:prstGeom prst="roundRect">
            <a:avLst>
              <a:gd name="adj" fmla="val 42007"/>
            </a:avLst>
          </a:prstGeom>
          <a:solidFill>
            <a:srgbClr val="D6F5EE"/>
          </a:solidFill>
          <a:ln w="7620">
            <a:solidFill>
              <a:srgbClr val="BCDBD4"/>
            </a:solidFill>
            <a:prstDash val="solid"/>
          </a:ln>
        </p:spPr>
      </p:sp>
      <p:sp>
        <p:nvSpPr>
          <p:cNvPr id="17" name="Shape 14"/>
          <p:cNvSpPr/>
          <p:nvPr/>
        </p:nvSpPr>
        <p:spPr>
          <a:xfrm>
            <a:off x="5119330" y="5610939"/>
            <a:ext cx="485061" cy="485061"/>
          </a:xfrm>
          <a:prstGeom prst="roundRect">
            <a:avLst>
              <a:gd name="adj" fmla="val 94256"/>
            </a:avLst>
          </a:prstGeom>
          <a:solidFill>
            <a:srgbClr val="D6F5EE"/>
          </a:solidFill>
          <a:ln w="7620">
            <a:solidFill>
              <a:srgbClr val="BCDBD4"/>
            </a:solidFill>
            <a:prstDash val="solid"/>
          </a:ln>
        </p:spPr>
      </p:sp>
      <p:pic>
        <p:nvPicPr>
          <p:cNvPr id="18" name="Image 1" descr="preencoded.png">    </p:cNvPr>
          <p:cNvPicPr>
            <a:picLocks noChangeAspect="1"/>
          </p:cNvPicPr>
          <p:nvPr/>
        </p:nvPicPr>
        <p:blipFill>
          <a:blip r:embed="rId2"/>
          <a:stretch>
            <a:fillRect/>
          </a:stretch>
        </p:blipFill>
        <p:spPr>
          <a:xfrm>
            <a:off x="5240536" y="5701903"/>
            <a:ext cx="242530" cy="303133"/>
          </a:xfrm>
          <a:prstGeom prst="rect">
            <a:avLst/>
          </a:prstGeom>
        </p:spPr>
      </p:pic>
      <p:sp>
        <p:nvSpPr>
          <p:cNvPr id="19" name="Text 15"/>
          <p:cNvSpPr/>
          <p:nvPr/>
        </p:nvSpPr>
        <p:spPr>
          <a:xfrm>
            <a:off x="5281017" y="6257687"/>
            <a:ext cx="4068366" cy="505301"/>
          </a:xfrm>
          <a:prstGeom prst="rect">
            <a:avLst/>
          </a:prstGeom>
          <a:noFill/>
          <a:ln/>
        </p:spPr>
        <p:txBody>
          <a:bodyPr wrap="square" lIns="0" tIns="0" rIns="0" bIns="0" rtlCol="0" anchor="t"/>
          <a:lstStyle/>
          <a:p>
            <a:pPr algn="l" indent="0" marL="0">
              <a:lnSpc>
                <a:spcPts val="1950"/>
              </a:lnSpc>
              <a:buNone/>
            </a:pPr>
            <a:r>
              <a:rPr lang="en-US" sz="1550" b="1" dirty="0">
                <a:solidFill>
                  <a:srgbClr val="333F70"/>
                </a:solidFill>
                <a:latin typeface="Unbounded Bold" pitchFamily="34" charset="0"/>
                <a:ea typeface="Unbounded Bold" pitchFamily="34" charset="-122"/>
                <a:cs typeface="Unbounded Bold" pitchFamily="34" charset="-120"/>
              </a:rPr>
              <a:t>Simplify Inventory Management</a:t>
            </a:r>
            <a:endParaRPr lang="en-US" sz="1550" dirty="0"/>
          </a:p>
        </p:txBody>
      </p:sp>
      <p:sp>
        <p:nvSpPr>
          <p:cNvPr id="20" name="Text 16"/>
          <p:cNvSpPr/>
          <p:nvPr/>
        </p:nvSpPr>
        <p:spPr>
          <a:xfrm>
            <a:off x="5281017" y="6859905"/>
            <a:ext cx="4068366" cy="517208"/>
          </a:xfrm>
          <a:prstGeom prst="rect">
            <a:avLst/>
          </a:prstGeom>
          <a:noFill/>
          <a:ln/>
        </p:spPr>
        <p:txBody>
          <a:bodyPr wrap="square" lIns="0" tIns="0" rIns="0" bIns="0" rtlCol="0" anchor="t"/>
          <a:lstStyle/>
          <a:p>
            <a:pPr algn="l" indent="0" marL="0">
              <a:lnSpc>
                <a:spcPts val="2000"/>
              </a:lnSpc>
              <a:buNone/>
            </a:pPr>
            <a:r>
              <a:rPr lang="en-US" sz="1250" dirty="0">
                <a:solidFill>
                  <a:srgbClr val="333F70"/>
                </a:solidFill>
                <a:latin typeface="Open Sans" pitchFamily="34" charset="0"/>
                <a:ea typeface="Open Sans" pitchFamily="34" charset="-122"/>
                <a:cs typeface="Open Sans" pitchFamily="34" charset="-120"/>
              </a:rPr>
              <a:t>Provide effortless tracking of pantry and fridge contents, including automatic expiry alerts.</a:t>
            </a:r>
            <a:endParaRPr lang="en-US" sz="1250" dirty="0"/>
          </a:p>
        </p:txBody>
      </p:sp>
      <p:sp>
        <p:nvSpPr>
          <p:cNvPr id="21" name="Shape 17"/>
          <p:cNvSpPr/>
          <p:nvPr/>
        </p:nvSpPr>
        <p:spPr>
          <a:xfrm>
            <a:off x="9915287" y="5530096"/>
            <a:ext cx="4149090" cy="161687"/>
          </a:xfrm>
          <a:prstGeom prst="roundRect">
            <a:avLst>
              <a:gd name="adj" fmla="val 42007"/>
            </a:avLst>
          </a:prstGeom>
          <a:solidFill>
            <a:srgbClr val="D6F5EE"/>
          </a:solidFill>
          <a:ln w="7620">
            <a:solidFill>
              <a:srgbClr val="BCDBD4"/>
            </a:solidFill>
            <a:prstDash val="solid"/>
          </a:ln>
        </p:spPr>
      </p:sp>
      <p:sp>
        <p:nvSpPr>
          <p:cNvPr id="22" name="Shape 18"/>
          <p:cNvSpPr/>
          <p:nvPr/>
        </p:nvSpPr>
        <p:spPr>
          <a:xfrm>
            <a:off x="9672757" y="5368409"/>
            <a:ext cx="485061" cy="485061"/>
          </a:xfrm>
          <a:prstGeom prst="roundRect">
            <a:avLst>
              <a:gd name="adj" fmla="val 94256"/>
            </a:avLst>
          </a:prstGeom>
          <a:solidFill>
            <a:srgbClr val="D6F5EE"/>
          </a:solidFill>
          <a:ln w="7620">
            <a:solidFill>
              <a:srgbClr val="BCDBD4"/>
            </a:solidFill>
            <a:prstDash val="solid"/>
          </a:ln>
        </p:spPr>
      </p:sp>
      <p:pic>
        <p:nvPicPr>
          <p:cNvPr id="23" name="Image 2" descr="preencoded.png">    </p:cNvPr>
          <p:cNvPicPr>
            <a:picLocks noChangeAspect="1"/>
          </p:cNvPicPr>
          <p:nvPr/>
        </p:nvPicPr>
        <p:blipFill>
          <a:blip r:embed="rId3"/>
          <a:stretch>
            <a:fillRect/>
          </a:stretch>
        </p:blipFill>
        <p:spPr>
          <a:xfrm>
            <a:off x="9793962" y="5459373"/>
            <a:ext cx="242530" cy="303133"/>
          </a:xfrm>
          <a:prstGeom prst="rect">
            <a:avLst/>
          </a:prstGeom>
        </p:spPr>
      </p:pic>
      <p:sp>
        <p:nvSpPr>
          <p:cNvPr id="24" name="Text 19"/>
          <p:cNvSpPr/>
          <p:nvPr/>
        </p:nvSpPr>
        <p:spPr>
          <a:xfrm>
            <a:off x="9834443" y="6015157"/>
            <a:ext cx="2936677" cy="252651"/>
          </a:xfrm>
          <a:prstGeom prst="rect">
            <a:avLst/>
          </a:prstGeom>
          <a:noFill/>
          <a:ln/>
        </p:spPr>
        <p:txBody>
          <a:bodyPr wrap="none" lIns="0" tIns="0" rIns="0" bIns="0" rtlCol="0" anchor="t"/>
          <a:lstStyle/>
          <a:p>
            <a:pPr algn="l" indent="0" marL="0">
              <a:lnSpc>
                <a:spcPts val="1950"/>
              </a:lnSpc>
              <a:buNone/>
            </a:pPr>
            <a:r>
              <a:rPr lang="en-US" sz="1550" b="1" dirty="0">
                <a:solidFill>
                  <a:srgbClr val="333F70"/>
                </a:solidFill>
                <a:latin typeface="Unbounded Bold" pitchFamily="34" charset="0"/>
                <a:ea typeface="Unbounded Bold" pitchFamily="34" charset="-122"/>
                <a:cs typeface="Unbounded Bold" pitchFamily="34" charset="-120"/>
              </a:rPr>
              <a:t>Promote Sustainability</a:t>
            </a:r>
            <a:endParaRPr lang="en-US" sz="1550" dirty="0"/>
          </a:p>
        </p:txBody>
      </p:sp>
      <p:sp>
        <p:nvSpPr>
          <p:cNvPr id="25" name="Text 20"/>
          <p:cNvSpPr/>
          <p:nvPr/>
        </p:nvSpPr>
        <p:spPr>
          <a:xfrm>
            <a:off x="9834443" y="6364724"/>
            <a:ext cx="4068366" cy="775811"/>
          </a:xfrm>
          <a:prstGeom prst="rect">
            <a:avLst/>
          </a:prstGeom>
          <a:noFill/>
          <a:ln/>
        </p:spPr>
        <p:txBody>
          <a:bodyPr wrap="square" lIns="0" tIns="0" rIns="0" bIns="0" rtlCol="0" anchor="t"/>
          <a:lstStyle/>
          <a:p>
            <a:pPr algn="l" indent="0" marL="0">
              <a:lnSpc>
                <a:spcPts val="2000"/>
              </a:lnSpc>
              <a:buNone/>
            </a:pPr>
            <a:r>
              <a:rPr lang="en-US" sz="1250" dirty="0">
                <a:solidFill>
                  <a:srgbClr val="333F70"/>
                </a:solidFill>
                <a:latin typeface="Open Sans" pitchFamily="34" charset="0"/>
                <a:ea typeface="Open Sans" pitchFamily="34" charset="-122"/>
                <a:cs typeface="Open Sans" pitchFamily="34" charset="-120"/>
              </a:rPr>
              <a:t>Establish the app as a leading tool for environmentally conscious consumers to reduce their carbon footprint.</a:t>
            </a:r>
            <a:endParaRPr lang="en-US" sz="12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485894" y="381714"/>
            <a:ext cx="6555581" cy="433745"/>
          </a:xfrm>
          <a:prstGeom prst="rect">
            <a:avLst/>
          </a:prstGeom>
          <a:noFill/>
          <a:ln/>
        </p:spPr>
        <p:txBody>
          <a:bodyPr wrap="none" lIns="0" tIns="0" rIns="0" bIns="0" rtlCol="0" anchor="t"/>
          <a:lstStyle/>
          <a:p>
            <a:pPr algn="l" indent="0" marL="0">
              <a:lnSpc>
                <a:spcPts val="3400"/>
              </a:lnSpc>
              <a:buNone/>
            </a:pPr>
            <a:r>
              <a:rPr lang="en-US" sz="2700" b="1" dirty="0">
                <a:solidFill>
                  <a:srgbClr val="333F70"/>
                </a:solidFill>
                <a:latin typeface="Unbounded Bold" pitchFamily="34" charset="0"/>
                <a:ea typeface="Unbounded Bold" pitchFamily="34" charset="-122"/>
                <a:cs typeface="Unbounded Bold" pitchFamily="34" charset="-120"/>
              </a:rPr>
              <a:t>Target Audience &amp; User Profile</a:t>
            </a:r>
            <a:endParaRPr lang="en-US" sz="2700" dirty="0"/>
          </a:p>
        </p:txBody>
      </p:sp>
      <p:sp>
        <p:nvSpPr>
          <p:cNvPr id="3" name="Text 1"/>
          <p:cNvSpPr/>
          <p:nvPr/>
        </p:nvSpPr>
        <p:spPr>
          <a:xfrm>
            <a:off x="485894" y="1093113"/>
            <a:ext cx="13658612" cy="222052"/>
          </a:xfrm>
          <a:prstGeom prst="rect">
            <a:avLst/>
          </a:prstGeom>
          <a:noFill/>
          <a:ln/>
        </p:spPr>
        <p:txBody>
          <a:bodyPr wrap="none" lIns="0" tIns="0" rIns="0" bIns="0" rtlCol="0" anchor="t"/>
          <a:lstStyle/>
          <a:p>
            <a:pPr algn="l" indent="0" marL="0">
              <a:lnSpc>
                <a:spcPts val="1700"/>
              </a:lnSpc>
              <a:buNone/>
            </a:pPr>
            <a:r>
              <a:rPr lang="en-US" sz="1050" dirty="0">
                <a:solidFill>
                  <a:srgbClr val="333F70"/>
                </a:solidFill>
                <a:latin typeface="Open Sans" pitchFamily="34" charset="0"/>
                <a:ea typeface="Open Sans" pitchFamily="34" charset="-122"/>
                <a:cs typeface="Open Sans" pitchFamily="34" charset="-120"/>
              </a:rPr>
              <a:t>Our primary audience comprises individuals and families actively seeking practical ways to save money and live more sustainably, but who are pressed for time.</a:t>
            </a:r>
            <a:endParaRPr lang="en-US" sz="1050" dirty="0"/>
          </a:p>
        </p:txBody>
      </p:sp>
      <p:pic>
        <p:nvPicPr>
          <p:cNvPr id="4" name="Image 0" descr="preencoded.png">    </p:cNvPr>
          <p:cNvPicPr>
            <a:picLocks noChangeAspect="1"/>
          </p:cNvPicPr>
          <p:nvPr/>
        </p:nvPicPr>
        <p:blipFill>
          <a:blip r:embed="rId1"/>
          <a:stretch>
            <a:fillRect/>
          </a:stretch>
        </p:blipFill>
        <p:spPr>
          <a:xfrm>
            <a:off x="485894" y="1627346"/>
            <a:ext cx="6659999" cy="6659999"/>
          </a:xfrm>
          <a:prstGeom prst="rect">
            <a:avLst/>
          </a:prstGeom>
        </p:spPr>
      </p:pic>
      <p:sp>
        <p:nvSpPr>
          <p:cNvPr id="5" name="Shape 2"/>
          <p:cNvSpPr/>
          <p:nvPr/>
        </p:nvSpPr>
        <p:spPr>
          <a:xfrm>
            <a:off x="7492127" y="1627346"/>
            <a:ext cx="6659999" cy="1107996"/>
          </a:xfrm>
          <a:prstGeom prst="roundRect">
            <a:avLst>
              <a:gd name="adj" fmla="val 5263"/>
            </a:avLst>
          </a:prstGeom>
          <a:solidFill>
            <a:srgbClr val="FFFFFF"/>
          </a:solidFill>
          <a:ln w="15240">
            <a:solidFill>
              <a:srgbClr val="BCDBD4"/>
            </a:solidFill>
            <a:prstDash val="solid"/>
          </a:ln>
        </p:spPr>
      </p:sp>
      <p:sp>
        <p:nvSpPr>
          <p:cNvPr id="6" name="Shape 3"/>
          <p:cNvSpPr/>
          <p:nvPr/>
        </p:nvSpPr>
        <p:spPr>
          <a:xfrm>
            <a:off x="7507367" y="1642586"/>
            <a:ext cx="555308" cy="1077516"/>
          </a:xfrm>
          <a:prstGeom prst="roundRect">
            <a:avLst>
              <a:gd name="adj" fmla="val 7207"/>
            </a:avLst>
          </a:prstGeom>
          <a:solidFill>
            <a:srgbClr val="D6F5EE"/>
          </a:solidFill>
          <a:ln/>
        </p:spPr>
      </p:sp>
      <p:pic>
        <p:nvPicPr>
          <p:cNvPr id="7" name="Image 1" descr="preencoded.png">    </p:cNvPr>
          <p:cNvPicPr>
            <a:picLocks noChangeAspect="1"/>
          </p:cNvPicPr>
          <p:nvPr/>
        </p:nvPicPr>
        <p:blipFill>
          <a:blip r:embed="rId2"/>
          <a:stretch>
            <a:fillRect/>
          </a:stretch>
        </p:blipFill>
        <p:spPr>
          <a:xfrm>
            <a:off x="7677031" y="2051209"/>
            <a:ext cx="208240" cy="260271"/>
          </a:xfrm>
          <a:prstGeom prst="rect">
            <a:avLst/>
          </a:prstGeom>
        </p:spPr>
      </p:pic>
      <p:sp>
        <p:nvSpPr>
          <p:cNvPr id="8" name="Text 4"/>
          <p:cNvSpPr/>
          <p:nvPr/>
        </p:nvSpPr>
        <p:spPr>
          <a:xfrm>
            <a:off x="8201501" y="1781413"/>
            <a:ext cx="1923693" cy="216932"/>
          </a:xfrm>
          <a:prstGeom prst="rect">
            <a:avLst/>
          </a:prstGeom>
          <a:noFill/>
          <a:ln/>
        </p:spPr>
        <p:txBody>
          <a:bodyPr wrap="none" lIns="0" tIns="0" rIns="0" bIns="0" rtlCol="0" anchor="t"/>
          <a:lstStyle/>
          <a:p>
            <a:pPr algn="l" indent="0" marL="0">
              <a:lnSpc>
                <a:spcPts val="1700"/>
              </a:lnSpc>
              <a:buNone/>
            </a:pPr>
            <a:r>
              <a:rPr lang="en-US" sz="1350" b="1" dirty="0">
                <a:solidFill>
                  <a:srgbClr val="333F70"/>
                </a:solidFill>
                <a:latin typeface="Unbounded Bold" pitchFamily="34" charset="0"/>
                <a:ea typeface="Unbounded Bold" pitchFamily="34" charset="-122"/>
                <a:cs typeface="Unbounded Bold" pitchFamily="34" charset="-120"/>
              </a:rPr>
              <a:t>User Group Focus</a:t>
            </a:r>
            <a:endParaRPr lang="en-US" sz="1350" dirty="0"/>
          </a:p>
        </p:txBody>
      </p:sp>
      <p:sp>
        <p:nvSpPr>
          <p:cNvPr id="9" name="Text 5"/>
          <p:cNvSpPr/>
          <p:nvPr/>
        </p:nvSpPr>
        <p:spPr>
          <a:xfrm>
            <a:off x="8201501" y="2137172"/>
            <a:ext cx="5935385" cy="444103"/>
          </a:xfrm>
          <a:prstGeom prst="rect">
            <a:avLst/>
          </a:prstGeom>
          <a:noFill/>
          <a:ln/>
        </p:spPr>
        <p:txBody>
          <a:bodyPr wrap="square" lIns="0" tIns="0" rIns="0" bIns="0" rtlCol="0" anchor="t"/>
          <a:lstStyle/>
          <a:p>
            <a:pPr algn="l" indent="0" marL="0">
              <a:lnSpc>
                <a:spcPts val="1700"/>
              </a:lnSpc>
              <a:buNone/>
            </a:pPr>
            <a:r>
              <a:rPr lang="en-US" sz="1050" dirty="0">
                <a:solidFill>
                  <a:srgbClr val="333F70"/>
                </a:solidFill>
                <a:latin typeface="Open Sans" pitchFamily="34" charset="0"/>
                <a:ea typeface="Open Sans" pitchFamily="34" charset="-122"/>
                <a:cs typeface="Open Sans" pitchFamily="34" charset="-120"/>
              </a:rPr>
              <a:t>Budget-conscious consumers, busy professionals/parents, and early adopters of smart home technology who value efficiency.</a:t>
            </a:r>
            <a:endParaRPr lang="en-US" sz="1050" dirty="0"/>
          </a:p>
        </p:txBody>
      </p:sp>
      <p:sp>
        <p:nvSpPr>
          <p:cNvPr id="10" name="Shape 6"/>
          <p:cNvSpPr/>
          <p:nvPr/>
        </p:nvSpPr>
        <p:spPr>
          <a:xfrm>
            <a:off x="7492127" y="2874169"/>
            <a:ext cx="6659999" cy="1107996"/>
          </a:xfrm>
          <a:prstGeom prst="roundRect">
            <a:avLst>
              <a:gd name="adj" fmla="val 5263"/>
            </a:avLst>
          </a:prstGeom>
          <a:solidFill>
            <a:srgbClr val="FFFFFF"/>
          </a:solidFill>
          <a:ln w="15240">
            <a:solidFill>
              <a:srgbClr val="BCDBD4"/>
            </a:solidFill>
            <a:prstDash val="solid"/>
          </a:ln>
        </p:spPr>
      </p:sp>
      <p:sp>
        <p:nvSpPr>
          <p:cNvPr id="11" name="Shape 7"/>
          <p:cNvSpPr/>
          <p:nvPr/>
        </p:nvSpPr>
        <p:spPr>
          <a:xfrm>
            <a:off x="7507367" y="2889409"/>
            <a:ext cx="555308" cy="1077516"/>
          </a:xfrm>
          <a:prstGeom prst="roundRect">
            <a:avLst>
              <a:gd name="adj" fmla="val 7207"/>
            </a:avLst>
          </a:prstGeom>
          <a:solidFill>
            <a:srgbClr val="D6F5EE"/>
          </a:solidFill>
          <a:ln/>
        </p:spPr>
      </p:sp>
      <p:pic>
        <p:nvPicPr>
          <p:cNvPr id="12" name="Image 2" descr="preencoded.png">    </p:cNvPr>
          <p:cNvPicPr>
            <a:picLocks noChangeAspect="1"/>
          </p:cNvPicPr>
          <p:nvPr/>
        </p:nvPicPr>
        <p:blipFill>
          <a:blip r:embed="rId3"/>
          <a:stretch>
            <a:fillRect/>
          </a:stretch>
        </p:blipFill>
        <p:spPr>
          <a:xfrm>
            <a:off x="7677031" y="3298031"/>
            <a:ext cx="208240" cy="260271"/>
          </a:xfrm>
          <a:prstGeom prst="rect">
            <a:avLst/>
          </a:prstGeom>
        </p:spPr>
      </p:pic>
      <p:sp>
        <p:nvSpPr>
          <p:cNvPr id="13" name="Text 8"/>
          <p:cNvSpPr/>
          <p:nvPr/>
        </p:nvSpPr>
        <p:spPr>
          <a:xfrm>
            <a:off x="8201501" y="3028236"/>
            <a:ext cx="1931551" cy="216932"/>
          </a:xfrm>
          <a:prstGeom prst="rect">
            <a:avLst/>
          </a:prstGeom>
          <a:noFill/>
          <a:ln/>
        </p:spPr>
        <p:txBody>
          <a:bodyPr wrap="none" lIns="0" tIns="0" rIns="0" bIns="0" rtlCol="0" anchor="t"/>
          <a:lstStyle/>
          <a:p>
            <a:pPr algn="l" indent="0" marL="0">
              <a:lnSpc>
                <a:spcPts val="1700"/>
              </a:lnSpc>
              <a:buNone/>
            </a:pPr>
            <a:r>
              <a:rPr lang="en-US" sz="1350" b="1" dirty="0">
                <a:solidFill>
                  <a:srgbClr val="333F70"/>
                </a:solidFill>
                <a:latin typeface="Unbounded Bold" pitchFamily="34" charset="0"/>
                <a:ea typeface="Unbounded Bold" pitchFamily="34" charset="-122"/>
                <a:cs typeface="Unbounded Bold" pitchFamily="34" charset="-120"/>
              </a:rPr>
              <a:t>Target Age Range</a:t>
            </a:r>
            <a:endParaRPr lang="en-US" sz="1350" dirty="0"/>
          </a:p>
        </p:txBody>
      </p:sp>
      <p:sp>
        <p:nvSpPr>
          <p:cNvPr id="14" name="Text 9"/>
          <p:cNvSpPr/>
          <p:nvPr/>
        </p:nvSpPr>
        <p:spPr>
          <a:xfrm>
            <a:off x="8201501" y="3383994"/>
            <a:ext cx="5935385" cy="444103"/>
          </a:xfrm>
          <a:prstGeom prst="rect">
            <a:avLst/>
          </a:prstGeom>
          <a:noFill/>
          <a:ln/>
        </p:spPr>
        <p:txBody>
          <a:bodyPr wrap="square" lIns="0" tIns="0" rIns="0" bIns="0" rtlCol="0" anchor="t"/>
          <a:lstStyle/>
          <a:p>
            <a:pPr algn="l" indent="0" marL="0">
              <a:lnSpc>
                <a:spcPts val="1700"/>
              </a:lnSpc>
              <a:buNone/>
            </a:pPr>
            <a:r>
              <a:rPr lang="en-US" sz="1050" dirty="0">
                <a:solidFill>
                  <a:srgbClr val="333F70"/>
                </a:solidFill>
                <a:latin typeface="Open Sans" pitchFamily="34" charset="0"/>
                <a:ea typeface="Open Sans" pitchFamily="34" charset="-122"/>
                <a:cs typeface="Open Sans" pitchFamily="34" charset="-120"/>
              </a:rPr>
              <a:t>25–45 years old. This demographic is tech-savvy, responsible for household budgeting, and environmentally aware.</a:t>
            </a:r>
            <a:endParaRPr lang="en-US" sz="1050" dirty="0"/>
          </a:p>
        </p:txBody>
      </p:sp>
      <p:sp>
        <p:nvSpPr>
          <p:cNvPr id="15" name="Text 10"/>
          <p:cNvSpPr/>
          <p:nvPr/>
        </p:nvSpPr>
        <p:spPr>
          <a:xfrm>
            <a:off x="485894" y="8651677"/>
            <a:ext cx="2552938" cy="216932"/>
          </a:xfrm>
          <a:prstGeom prst="rect">
            <a:avLst/>
          </a:prstGeom>
          <a:noFill/>
          <a:ln/>
        </p:spPr>
        <p:txBody>
          <a:bodyPr wrap="none" lIns="0" tIns="0" rIns="0" bIns="0" rtlCol="0" anchor="t"/>
          <a:lstStyle/>
          <a:p>
            <a:pPr algn="l" indent="0" marL="0">
              <a:lnSpc>
                <a:spcPts val="1700"/>
              </a:lnSpc>
              <a:buNone/>
            </a:pPr>
            <a:r>
              <a:rPr lang="en-US" sz="1350" b="1" dirty="0">
                <a:solidFill>
                  <a:srgbClr val="333F70"/>
                </a:solidFill>
                <a:latin typeface="Unbounded Bold" pitchFamily="34" charset="0"/>
                <a:ea typeface="Unbounded Bold" pitchFamily="34" charset="-122"/>
                <a:cs typeface="Unbounded Bold" pitchFamily="34" charset="-120"/>
              </a:rPr>
              <a:t>Core Design Philosophy</a:t>
            </a:r>
            <a:endParaRPr lang="en-US" sz="1350" dirty="0"/>
          </a:p>
        </p:txBody>
      </p:sp>
      <p:sp>
        <p:nvSpPr>
          <p:cNvPr id="16" name="Text 11"/>
          <p:cNvSpPr/>
          <p:nvPr/>
        </p:nvSpPr>
        <p:spPr>
          <a:xfrm>
            <a:off x="485894" y="9076849"/>
            <a:ext cx="13658612" cy="222052"/>
          </a:xfrm>
          <a:prstGeom prst="rect">
            <a:avLst/>
          </a:prstGeom>
          <a:noFill/>
          <a:ln/>
        </p:spPr>
        <p:txBody>
          <a:bodyPr wrap="none" lIns="0" tIns="0" rIns="0" bIns="0" rtlCol="0" anchor="t"/>
          <a:lstStyle/>
          <a:p>
            <a:pPr algn="l" indent="0" marL="0">
              <a:lnSpc>
                <a:spcPts val="1700"/>
              </a:lnSpc>
              <a:buNone/>
            </a:pPr>
            <a:r>
              <a:rPr lang="en-US" sz="1050" dirty="0">
                <a:solidFill>
                  <a:srgbClr val="333F70"/>
                </a:solidFill>
                <a:latin typeface="Open Sans" pitchFamily="34" charset="0"/>
                <a:ea typeface="Open Sans" pitchFamily="34" charset="-122"/>
                <a:cs typeface="Open Sans" pitchFamily="34" charset="-120"/>
              </a:rPr>
              <a:t>The entire design process prioritises rapid prototyping, user testing, and iteration, ensuring the final product solves real-world pain points effectively and intuitively.</a:t>
            </a:r>
            <a:endParaRPr lang="en-US" sz="10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612458" y="481132"/>
            <a:ext cx="8411051" cy="546854"/>
          </a:xfrm>
          <a:prstGeom prst="rect">
            <a:avLst/>
          </a:prstGeom>
          <a:noFill/>
          <a:ln/>
        </p:spPr>
        <p:txBody>
          <a:bodyPr wrap="none" lIns="0" tIns="0" rIns="0" bIns="0" rtlCol="0" anchor="t"/>
          <a:lstStyle/>
          <a:p>
            <a:pPr algn="l" indent="0" marL="0">
              <a:lnSpc>
                <a:spcPts val="4300"/>
              </a:lnSpc>
              <a:buNone/>
            </a:pPr>
            <a:r>
              <a:rPr lang="en-US" sz="3400" b="1" dirty="0">
                <a:solidFill>
                  <a:srgbClr val="333F70"/>
                </a:solidFill>
                <a:latin typeface="Unbounded Bold" pitchFamily="34" charset="0"/>
                <a:ea typeface="Unbounded Bold" pitchFamily="34" charset="-122"/>
                <a:cs typeface="Unbounded Bold" pitchFamily="34" charset="-120"/>
              </a:rPr>
              <a:t>Phase I: Empathise &amp; Research</a:t>
            </a:r>
            <a:endParaRPr lang="en-US" sz="3400" dirty="0"/>
          </a:p>
        </p:txBody>
      </p:sp>
      <p:sp>
        <p:nvSpPr>
          <p:cNvPr id="3" name="Text 1"/>
          <p:cNvSpPr/>
          <p:nvPr/>
        </p:nvSpPr>
        <p:spPr>
          <a:xfrm>
            <a:off x="612458" y="1377910"/>
            <a:ext cx="13405485" cy="280035"/>
          </a:xfrm>
          <a:prstGeom prst="rect">
            <a:avLst/>
          </a:prstGeom>
          <a:noFill/>
          <a:ln/>
        </p:spPr>
        <p:txBody>
          <a:bodyPr wrap="none" lIns="0" tIns="0" rIns="0" bIns="0" rtlCol="0" anchor="t"/>
          <a:lstStyle/>
          <a:p>
            <a:pPr algn="l" indent="0" marL="0">
              <a:lnSpc>
                <a:spcPts val="2200"/>
              </a:lnSpc>
              <a:buNone/>
            </a:pPr>
            <a:r>
              <a:rPr lang="en-US" sz="1350" dirty="0">
                <a:solidFill>
                  <a:srgbClr val="333F70"/>
                </a:solidFill>
                <a:latin typeface="Open Sans" pitchFamily="34" charset="0"/>
                <a:ea typeface="Open Sans" pitchFamily="34" charset="-122"/>
                <a:cs typeface="Open Sans" pitchFamily="34" charset="-120"/>
              </a:rPr>
              <a:t>A deep understanding of user behaviour is crucial. We must empathise with their daily struggles and motivations regarding food shopping and management.</a:t>
            </a:r>
            <a:endParaRPr lang="en-US" sz="1350" dirty="0"/>
          </a:p>
        </p:txBody>
      </p:sp>
      <p:sp>
        <p:nvSpPr>
          <p:cNvPr id="4" name="Shape 2"/>
          <p:cNvSpPr/>
          <p:nvPr/>
        </p:nvSpPr>
        <p:spPr>
          <a:xfrm>
            <a:off x="612458" y="1854756"/>
            <a:ext cx="13405485" cy="1583412"/>
          </a:xfrm>
          <a:prstGeom prst="roundRect">
            <a:avLst>
              <a:gd name="adj" fmla="val 4642"/>
            </a:avLst>
          </a:prstGeom>
          <a:solidFill>
            <a:srgbClr val="D6F5EE"/>
          </a:solidFill>
          <a:ln w="7620">
            <a:solidFill>
              <a:srgbClr val="BCDBD4"/>
            </a:solidFill>
            <a:prstDash val="solid"/>
          </a:ln>
        </p:spPr>
      </p:sp>
      <p:sp>
        <p:nvSpPr>
          <p:cNvPr id="5" name="Shape 3"/>
          <p:cNvSpPr/>
          <p:nvPr/>
        </p:nvSpPr>
        <p:spPr>
          <a:xfrm>
            <a:off x="620078" y="1862376"/>
            <a:ext cx="4463415" cy="1568172"/>
          </a:xfrm>
          <a:prstGeom prst="roundRect">
            <a:avLst>
              <a:gd name="adj" fmla="val 4687"/>
            </a:avLst>
          </a:prstGeom>
          <a:solidFill>
            <a:srgbClr val="D6F5EE"/>
          </a:solidFill>
          <a:ln/>
        </p:spPr>
      </p:sp>
      <p:sp>
        <p:nvSpPr>
          <p:cNvPr id="6" name="Text 4"/>
          <p:cNvSpPr/>
          <p:nvPr/>
        </p:nvSpPr>
        <p:spPr>
          <a:xfrm>
            <a:off x="794980" y="2037278"/>
            <a:ext cx="2428875" cy="273368"/>
          </a:xfrm>
          <a:prstGeom prst="rect">
            <a:avLst/>
          </a:prstGeom>
          <a:noFill/>
          <a:ln/>
        </p:spPr>
        <p:txBody>
          <a:bodyPr wrap="none" lIns="0" tIns="0" rIns="0" bIns="0" rtlCol="0" anchor="t"/>
          <a:lstStyle/>
          <a:p>
            <a:pPr algn="l" indent="0" marL="0">
              <a:lnSpc>
                <a:spcPts val="2150"/>
              </a:lnSpc>
              <a:buNone/>
            </a:pPr>
            <a:r>
              <a:rPr lang="en-US" sz="1700" b="1" dirty="0">
                <a:solidFill>
                  <a:srgbClr val="333F70"/>
                </a:solidFill>
                <a:latin typeface="Unbounded Bold" pitchFamily="34" charset="0"/>
                <a:ea typeface="Unbounded Bold" pitchFamily="34" charset="-122"/>
                <a:cs typeface="Unbounded Bold" pitchFamily="34" charset="-120"/>
              </a:rPr>
              <a:t>Product Manager</a:t>
            </a:r>
            <a:endParaRPr lang="en-US" sz="1700" dirty="0"/>
          </a:p>
        </p:txBody>
      </p:sp>
      <p:sp>
        <p:nvSpPr>
          <p:cNvPr id="7" name="Text 5"/>
          <p:cNvSpPr/>
          <p:nvPr/>
        </p:nvSpPr>
        <p:spPr>
          <a:xfrm>
            <a:off x="794980" y="2415540"/>
            <a:ext cx="3851077" cy="840105"/>
          </a:xfrm>
          <a:prstGeom prst="rect">
            <a:avLst/>
          </a:prstGeom>
          <a:noFill/>
          <a:ln/>
        </p:spPr>
        <p:txBody>
          <a:bodyPr wrap="square" lIns="0" tIns="0" rIns="0" bIns="0" rtlCol="0" anchor="t"/>
          <a:lstStyle/>
          <a:p>
            <a:pPr algn="l" indent="0" marL="0">
              <a:lnSpc>
                <a:spcPts val="2200"/>
              </a:lnSpc>
              <a:buNone/>
            </a:pPr>
            <a:r>
              <a:rPr lang="en-US" sz="1350" dirty="0">
                <a:solidFill>
                  <a:srgbClr val="333F70"/>
                </a:solidFill>
                <a:latin typeface="Open Sans" pitchFamily="34" charset="0"/>
                <a:ea typeface="Open Sans" pitchFamily="34" charset="-122"/>
                <a:cs typeface="Open Sans" pitchFamily="34" charset="-120"/>
              </a:rPr>
              <a:t>Focuses on market fit, feature prioritisation, and aligning the product vision with business KPIs.</a:t>
            </a:r>
            <a:endParaRPr lang="en-US" sz="1350" dirty="0"/>
          </a:p>
        </p:txBody>
      </p:sp>
      <p:sp>
        <p:nvSpPr>
          <p:cNvPr id="8" name="Shape 6"/>
          <p:cNvSpPr/>
          <p:nvPr/>
        </p:nvSpPr>
        <p:spPr>
          <a:xfrm>
            <a:off x="5083493" y="1862376"/>
            <a:ext cx="4463415" cy="1568172"/>
          </a:xfrm>
          <a:prstGeom prst="rect">
            <a:avLst/>
          </a:prstGeom>
          <a:solidFill>
            <a:srgbClr val="D6F5EE"/>
          </a:solidFill>
          <a:ln/>
        </p:spPr>
      </p:sp>
      <p:sp>
        <p:nvSpPr>
          <p:cNvPr id="9" name="Shape 7"/>
          <p:cNvSpPr/>
          <p:nvPr/>
        </p:nvSpPr>
        <p:spPr>
          <a:xfrm>
            <a:off x="5083493" y="1862376"/>
            <a:ext cx="22860" cy="1568172"/>
          </a:xfrm>
          <a:prstGeom prst="roundRect">
            <a:avLst>
              <a:gd name="adj" fmla="val 321522"/>
            </a:avLst>
          </a:prstGeom>
          <a:solidFill>
            <a:srgbClr val="BCDBD4"/>
          </a:solidFill>
          <a:ln/>
        </p:spPr>
      </p:sp>
      <p:sp>
        <p:nvSpPr>
          <p:cNvPr id="10" name="Text 8"/>
          <p:cNvSpPr/>
          <p:nvPr/>
        </p:nvSpPr>
        <p:spPr>
          <a:xfrm>
            <a:off x="5520928" y="2037278"/>
            <a:ext cx="2187416" cy="273368"/>
          </a:xfrm>
          <a:prstGeom prst="rect">
            <a:avLst/>
          </a:prstGeom>
          <a:noFill/>
          <a:ln/>
        </p:spPr>
        <p:txBody>
          <a:bodyPr wrap="none" lIns="0" tIns="0" rIns="0" bIns="0" rtlCol="0" anchor="t"/>
          <a:lstStyle/>
          <a:p>
            <a:pPr algn="l" indent="0" marL="0">
              <a:lnSpc>
                <a:spcPts val="2150"/>
              </a:lnSpc>
              <a:buNone/>
            </a:pPr>
            <a:r>
              <a:rPr lang="en-US" sz="1700" b="1" dirty="0">
                <a:solidFill>
                  <a:srgbClr val="333F70"/>
                </a:solidFill>
                <a:latin typeface="Unbounded Bold" pitchFamily="34" charset="0"/>
                <a:ea typeface="Unbounded Bold" pitchFamily="34" charset="-122"/>
                <a:cs typeface="Unbounded Bold" pitchFamily="34" charset="-120"/>
              </a:rPr>
              <a:t>UX Designer</a:t>
            </a:r>
            <a:endParaRPr lang="en-US" sz="1700" dirty="0"/>
          </a:p>
        </p:txBody>
      </p:sp>
      <p:sp>
        <p:nvSpPr>
          <p:cNvPr id="11" name="Text 9"/>
          <p:cNvSpPr/>
          <p:nvPr/>
        </p:nvSpPr>
        <p:spPr>
          <a:xfrm>
            <a:off x="5520928" y="2415540"/>
            <a:ext cx="3588544" cy="840105"/>
          </a:xfrm>
          <a:prstGeom prst="rect">
            <a:avLst/>
          </a:prstGeom>
          <a:noFill/>
          <a:ln/>
        </p:spPr>
        <p:txBody>
          <a:bodyPr wrap="square" lIns="0" tIns="0" rIns="0" bIns="0" rtlCol="0" anchor="t"/>
          <a:lstStyle/>
          <a:p>
            <a:pPr algn="l" indent="0" marL="0">
              <a:lnSpc>
                <a:spcPts val="2200"/>
              </a:lnSpc>
              <a:buNone/>
            </a:pPr>
            <a:r>
              <a:rPr lang="en-US" sz="1350" dirty="0">
                <a:solidFill>
                  <a:srgbClr val="333F70"/>
                </a:solidFill>
                <a:latin typeface="Open Sans" pitchFamily="34" charset="0"/>
                <a:ea typeface="Open Sans" pitchFamily="34" charset="-122"/>
                <a:cs typeface="Open Sans" pitchFamily="34" charset="-120"/>
              </a:rPr>
              <a:t>Concentrates on information architecture, interaction design, and creating delightful user flows.</a:t>
            </a:r>
            <a:endParaRPr lang="en-US" sz="1350" dirty="0"/>
          </a:p>
        </p:txBody>
      </p:sp>
      <p:sp>
        <p:nvSpPr>
          <p:cNvPr id="12" name="Shape 10"/>
          <p:cNvSpPr/>
          <p:nvPr/>
        </p:nvSpPr>
        <p:spPr>
          <a:xfrm>
            <a:off x="4864775" y="2427684"/>
            <a:ext cx="437436" cy="437436"/>
          </a:xfrm>
          <a:prstGeom prst="roundRect">
            <a:avLst>
              <a:gd name="adj" fmla="val 16802"/>
            </a:avLst>
          </a:prstGeom>
          <a:solidFill>
            <a:srgbClr val="FFFFFF"/>
          </a:solidFill>
          <a:ln w="22860">
            <a:solidFill>
              <a:srgbClr val="BCDBD4"/>
            </a:solidFill>
            <a:prstDash val="solid"/>
          </a:ln>
        </p:spPr>
      </p:sp>
      <p:pic>
        <p:nvPicPr>
          <p:cNvPr id="13" name="Image 0" descr="preencoded.png">    </p:cNvPr>
          <p:cNvPicPr>
            <a:picLocks noChangeAspect="1"/>
          </p:cNvPicPr>
          <p:nvPr/>
        </p:nvPicPr>
        <p:blipFill>
          <a:blip r:embed="rId1"/>
          <a:stretch>
            <a:fillRect/>
          </a:stretch>
        </p:blipFill>
        <p:spPr>
          <a:xfrm>
            <a:off x="4974074" y="2509718"/>
            <a:ext cx="218718" cy="273368"/>
          </a:xfrm>
          <a:prstGeom prst="rect">
            <a:avLst/>
          </a:prstGeom>
        </p:spPr>
      </p:pic>
      <p:sp>
        <p:nvSpPr>
          <p:cNvPr id="14" name="Shape 11"/>
          <p:cNvSpPr/>
          <p:nvPr/>
        </p:nvSpPr>
        <p:spPr>
          <a:xfrm>
            <a:off x="9546908" y="1862376"/>
            <a:ext cx="4463415" cy="1568172"/>
          </a:xfrm>
          <a:prstGeom prst="rect">
            <a:avLst/>
          </a:prstGeom>
          <a:solidFill>
            <a:srgbClr val="D6F5EE"/>
          </a:solidFill>
          <a:ln/>
        </p:spPr>
      </p:sp>
      <p:sp>
        <p:nvSpPr>
          <p:cNvPr id="15" name="Shape 12"/>
          <p:cNvSpPr/>
          <p:nvPr/>
        </p:nvSpPr>
        <p:spPr>
          <a:xfrm>
            <a:off x="9546908" y="1862376"/>
            <a:ext cx="22860" cy="1568172"/>
          </a:xfrm>
          <a:prstGeom prst="roundRect">
            <a:avLst>
              <a:gd name="adj" fmla="val 321522"/>
            </a:avLst>
          </a:prstGeom>
          <a:solidFill>
            <a:srgbClr val="BCDBD4"/>
          </a:solidFill>
          <a:ln/>
        </p:spPr>
      </p:sp>
      <p:sp>
        <p:nvSpPr>
          <p:cNvPr id="16" name="Text 13"/>
          <p:cNvSpPr/>
          <p:nvPr/>
        </p:nvSpPr>
        <p:spPr>
          <a:xfrm>
            <a:off x="9984343" y="2037278"/>
            <a:ext cx="2230636" cy="273368"/>
          </a:xfrm>
          <a:prstGeom prst="rect">
            <a:avLst/>
          </a:prstGeom>
          <a:noFill/>
          <a:ln/>
        </p:spPr>
        <p:txBody>
          <a:bodyPr wrap="none" lIns="0" tIns="0" rIns="0" bIns="0" rtlCol="0" anchor="t"/>
          <a:lstStyle/>
          <a:p>
            <a:pPr algn="l" indent="0" marL="0">
              <a:lnSpc>
                <a:spcPts val="2150"/>
              </a:lnSpc>
              <a:buNone/>
            </a:pPr>
            <a:r>
              <a:rPr lang="en-US" sz="1700" b="1" dirty="0">
                <a:solidFill>
                  <a:srgbClr val="333F70"/>
                </a:solidFill>
                <a:latin typeface="Unbounded Bold" pitchFamily="34" charset="0"/>
                <a:ea typeface="Unbounded Bold" pitchFamily="34" charset="-122"/>
                <a:cs typeface="Unbounded Bold" pitchFamily="34" charset="-120"/>
              </a:rPr>
              <a:t>Key Stakeholder</a:t>
            </a:r>
            <a:endParaRPr lang="en-US" sz="1700" dirty="0"/>
          </a:p>
        </p:txBody>
      </p:sp>
      <p:sp>
        <p:nvSpPr>
          <p:cNvPr id="17" name="Text 14"/>
          <p:cNvSpPr/>
          <p:nvPr/>
        </p:nvSpPr>
        <p:spPr>
          <a:xfrm>
            <a:off x="9984343" y="2415540"/>
            <a:ext cx="3851077" cy="840105"/>
          </a:xfrm>
          <a:prstGeom prst="rect">
            <a:avLst/>
          </a:prstGeom>
          <a:noFill/>
          <a:ln/>
        </p:spPr>
        <p:txBody>
          <a:bodyPr wrap="square" lIns="0" tIns="0" rIns="0" bIns="0" rtlCol="0" anchor="t"/>
          <a:lstStyle/>
          <a:p>
            <a:pPr algn="l" indent="0" marL="0">
              <a:lnSpc>
                <a:spcPts val="2200"/>
              </a:lnSpc>
              <a:buNone/>
            </a:pPr>
            <a:r>
              <a:rPr lang="en-US" sz="1350" dirty="0">
                <a:solidFill>
                  <a:srgbClr val="333F70"/>
                </a:solidFill>
                <a:latin typeface="Open Sans" pitchFamily="34" charset="0"/>
                <a:ea typeface="Open Sans" pitchFamily="34" charset="-122"/>
                <a:cs typeface="Open Sans" pitchFamily="34" charset="-120"/>
              </a:rPr>
              <a:t>Provides strategic oversight, ensures adequate resource allocation, and validates market assumptions.</a:t>
            </a:r>
            <a:endParaRPr lang="en-US" sz="1350" dirty="0"/>
          </a:p>
        </p:txBody>
      </p:sp>
      <p:sp>
        <p:nvSpPr>
          <p:cNvPr id="18" name="Shape 15"/>
          <p:cNvSpPr/>
          <p:nvPr/>
        </p:nvSpPr>
        <p:spPr>
          <a:xfrm>
            <a:off x="9328190" y="2427684"/>
            <a:ext cx="437436" cy="437436"/>
          </a:xfrm>
          <a:prstGeom prst="roundRect">
            <a:avLst>
              <a:gd name="adj" fmla="val 16802"/>
            </a:avLst>
          </a:prstGeom>
          <a:solidFill>
            <a:srgbClr val="FFFFFF"/>
          </a:solidFill>
          <a:ln w="22860">
            <a:solidFill>
              <a:srgbClr val="BCDBD4"/>
            </a:solidFill>
            <a:prstDash val="solid"/>
          </a:ln>
        </p:spPr>
      </p:sp>
      <p:pic>
        <p:nvPicPr>
          <p:cNvPr id="19" name="Image 1" descr="preencoded.png">    </p:cNvPr>
          <p:cNvPicPr>
            <a:picLocks noChangeAspect="1"/>
          </p:cNvPicPr>
          <p:nvPr/>
        </p:nvPicPr>
        <p:blipFill>
          <a:blip r:embed="rId2"/>
          <a:stretch>
            <a:fillRect/>
          </a:stretch>
        </p:blipFill>
        <p:spPr>
          <a:xfrm>
            <a:off x="9437489" y="2509718"/>
            <a:ext cx="218718" cy="273368"/>
          </a:xfrm>
          <a:prstGeom prst="rect">
            <a:avLst/>
          </a:prstGeom>
        </p:spPr>
      </p:pic>
      <p:sp>
        <p:nvSpPr>
          <p:cNvPr id="20" name="Text 16"/>
          <p:cNvSpPr/>
          <p:nvPr/>
        </p:nvSpPr>
        <p:spPr>
          <a:xfrm>
            <a:off x="612458" y="3700582"/>
            <a:ext cx="10971252" cy="437555"/>
          </a:xfrm>
          <a:prstGeom prst="rect">
            <a:avLst/>
          </a:prstGeom>
          <a:noFill/>
          <a:ln/>
        </p:spPr>
        <p:txBody>
          <a:bodyPr wrap="none" lIns="0" tIns="0" rIns="0" bIns="0" rtlCol="0" anchor="t"/>
          <a:lstStyle/>
          <a:p>
            <a:pPr algn="l" indent="0" marL="0">
              <a:lnSpc>
                <a:spcPts val="3400"/>
              </a:lnSpc>
              <a:buNone/>
            </a:pPr>
            <a:r>
              <a:rPr lang="en-US" sz="2750" b="1" dirty="0">
                <a:solidFill>
                  <a:srgbClr val="333F70"/>
                </a:solidFill>
                <a:latin typeface="Unbounded Bold" pitchFamily="34" charset="0"/>
                <a:ea typeface="Unbounded Bold" pitchFamily="34" charset="-122"/>
                <a:cs typeface="Unbounded Bold" pitchFamily="34" charset="-120"/>
              </a:rPr>
              <a:t>Qualitative Research: Sample Interview Questions</a:t>
            </a:r>
            <a:endParaRPr lang="en-US" sz="2750" dirty="0"/>
          </a:p>
        </p:txBody>
      </p:sp>
      <p:sp>
        <p:nvSpPr>
          <p:cNvPr id="21" name="Text 17"/>
          <p:cNvSpPr/>
          <p:nvPr/>
        </p:nvSpPr>
        <p:spPr>
          <a:xfrm>
            <a:off x="612458" y="4400550"/>
            <a:ext cx="13405485" cy="280035"/>
          </a:xfrm>
          <a:prstGeom prst="rect">
            <a:avLst/>
          </a:prstGeom>
          <a:noFill/>
          <a:ln/>
        </p:spPr>
        <p:txBody>
          <a:bodyPr wrap="none" lIns="0" tIns="0" rIns="0" bIns="0" rtlCol="0" anchor="t"/>
          <a:lstStyle/>
          <a:p>
            <a:pPr algn="l" marL="342900" indent="-342900">
              <a:lnSpc>
                <a:spcPts val="2200"/>
              </a:lnSpc>
              <a:buSzPct val="100000"/>
              <a:buChar char="•"/>
            </a:pPr>
            <a:r>
              <a:rPr lang="en-US" sz="1350" dirty="0">
                <a:solidFill>
                  <a:srgbClr val="333F70"/>
                </a:solidFill>
                <a:latin typeface="Open Sans" pitchFamily="34" charset="0"/>
                <a:ea typeface="Open Sans" pitchFamily="34" charset="-122"/>
                <a:cs typeface="Open Sans" pitchFamily="34" charset="-120"/>
              </a:rPr>
              <a:t>What is the most frustrating part of planning your weekly groceries?</a:t>
            </a:r>
            <a:endParaRPr lang="en-US" sz="1350" dirty="0"/>
          </a:p>
        </p:txBody>
      </p:sp>
      <p:sp>
        <p:nvSpPr>
          <p:cNvPr id="22" name="Text 18"/>
          <p:cNvSpPr/>
          <p:nvPr/>
        </p:nvSpPr>
        <p:spPr>
          <a:xfrm>
            <a:off x="612458" y="4741783"/>
            <a:ext cx="13405485" cy="280035"/>
          </a:xfrm>
          <a:prstGeom prst="rect">
            <a:avLst/>
          </a:prstGeom>
          <a:noFill/>
          <a:ln/>
        </p:spPr>
        <p:txBody>
          <a:bodyPr wrap="none" lIns="0" tIns="0" rIns="0" bIns="0" rtlCol="0" anchor="t"/>
          <a:lstStyle/>
          <a:p>
            <a:pPr algn="l" marL="342900" indent="-342900">
              <a:lnSpc>
                <a:spcPts val="2200"/>
              </a:lnSpc>
              <a:buSzPct val="100000"/>
              <a:buChar char="•"/>
            </a:pPr>
            <a:r>
              <a:rPr lang="en-US" sz="1350" dirty="0">
                <a:solidFill>
                  <a:srgbClr val="333F70"/>
                </a:solidFill>
                <a:latin typeface="Open Sans" pitchFamily="34" charset="0"/>
                <a:ea typeface="Open Sans" pitchFamily="34" charset="-122"/>
                <a:cs typeface="Open Sans" pitchFamily="34" charset="-120"/>
              </a:rPr>
              <a:t>How do you currently track food expiration dates, and how often do you miss them?</a:t>
            </a:r>
            <a:endParaRPr lang="en-US" sz="1350" dirty="0"/>
          </a:p>
        </p:txBody>
      </p:sp>
      <p:sp>
        <p:nvSpPr>
          <p:cNvPr id="23" name="Text 19"/>
          <p:cNvSpPr/>
          <p:nvPr/>
        </p:nvSpPr>
        <p:spPr>
          <a:xfrm>
            <a:off x="612458" y="5083016"/>
            <a:ext cx="13405485" cy="280035"/>
          </a:xfrm>
          <a:prstGeom prst="rect">
            <a:avLst/>
          </a:prstGeom>
          <a:noFill/>
          <a:ln/>
        </p:spPr>
        <p:txBody>
          <a:bodyPr wrap="none" lIns="0" tIns="0" rIns="0" bIns="0" rtlCol="0" anchor="t"/>
          <a:lstStyle/>
          <a:p>
            <a:pPr algn="l" marL="342900" indent="-342900">
              <a:lnSpc>
                <a:spcPts val="2200"/>
              </a:lnSpc>
              <a:buSzPct val="100000"/>
              <a:buChar char="•"/>
            </a:pPr>
            <a:r>
              <a:rPr lang="en-US" sz="1350" dirty="0">
                <a:solidFill>
                  <a:srgbClr val="333F70"/>
                </a:solidFill>
                <a:latin typeface="Open Sans" pitchFamily="34" charset="0"/>
                <a:ea typeface="Open Sans" pitchFamily="34" charset="-122"/>
                <a:cs typeface="Open Sans" pitchFamily="34" charset="-120"/>
              </a:rPr>
              <a:t>In a typical week, how much money do you estimate you waste on spoiled food?</a:t>
            </a:r>
            <a:endParaRPr lang="en-US" sz="1350" dirty="0"/>
          </a:p>
        </p:txBody>
      </p:sp>
      <p:sp>
        <p:nvSpPr>
          <p:cNvPr id="24" name="Text 20"/>
          <p:cNvSpPr/>
          <p:nvPr/>
        </p:nvSpPr>
        <p:spPr>
          <a:xfrm>
            <a:off x="612458" y="5424249"/>
            <a:ext cx="13405485" cy="280035"/>
          </a:xfrm>
          <a:prstGeom prst="rect">
            <a:avLst/>
          </a:prstGeom>
          <a:noFill/>
          <a:ln/>
        </p:spPr>
        <p:txBody>
          <a:bodyPr wrap="none" lIns="0" tIns="0" rIns="0" bIns="0" rtlCol="0" anchor="t"/>
          <a:lstStyle/>
          <a:p>
            <a:pPr algn="l" marL="342900" indent="-342900">
              <a:lnSpc>
                <a:spcPts val="2200"/>
              </a:lnSpc>
              <a:buSzPct val="100000"/>
              <a:buChar char="•"/>
            </a:pPr>
            <a:r>
              <a:rPr lang="en-US" sz="1350" dirty="0">
                <a:solidFill>
                  <a:srgbClr val="333F70"/>
                </a:solidFill>
                <a:latin typeface="Open Sans" pitchFamily="34" charset="0"/>
                <a:ea typeface="Open Sans" pitchFamily="34" charset="-122"/>
                <a:cs typeface="Open Sans" pitchFamily="34" charset="-120"/>
              </a:rPr>
              <a:t>Describe the last time you realised you had bought an ingredient you already owned.</a:t>
            </a:r>
            <a:endParaRPr lang="en-US" sz="1350" dirty="0"/>
          </a:p>
        </p:txBody>
      </p:sp>
      <p:sp>
        <p:nvSpPr>
          <p:cNvPr id="25" name="Text 21"/>
          <p:cNvSpPr/>
          <p:nvPr/>
        </p:nvSpPr>
        <p:spPr>
          <a:xfrm>
            <a:off x="612458" y="5765483"/>
            <a:ext cx="13405485" cy="280035"/>
          </a:xfrm>
          <a:prstGeom prst="rect">
            <a:avLst/>
          </a:prstGeom>
          <a:noFill/>
          <a:ln/>
        </p:spPr>
        <p:txBody>
          <a:bodyPr wrap="none" lIns="0" tIns="0" rIns="0" bIns="0" rtlCol="0" anchor="t"/>
          <a:lstStyle/>
          <a:p>
            <a:pPr algn="l" marL="342900" indent="-342900">
              <a:lnSpc>
                <a:spcPts val="2200"/>
              </a:lnSpc>
              <a:buSzPct val="100000"/>
              <a:buChar char="•"/>
            </a:pPr>
            <a:r>
              <a:rPr lang="en-US" sz="1350" dirty="0">
                <a:solidFill>
                  <a:srgbClr val="333F70"/>
                </a:solidFill>
                <a:latin typeface="Open Sans" pitchFamily="34" charset="0"/>
                <a:ea typeface="Open Sans" pitchFamily="34" charset="-122"/>
                <a:cs typeface="Open Sans" pitchFamily="34" charset="-120"/>
              </a:rPr>
              <a:t>What features, if any, have you used in other inventory/shopping apps?</a:t>
            </a:r>
            <a:endParaRPr lang="en-US" sz="1350" dirty="0"/>
          </a:p>
        </p:txBody>
      </p:sp>
      <p:sp>
        <p:nvSpPr>
          <p:cNvPr id="26" name="Text 22"/>
          <p:cNvSpPr/>
          <p:nvPr/>
        </p:nvSpPr>
        <p:spPr>
          <a:xfrm>
            <a:off x="612458" y="6106716"/>
            <a:ext cx="13405485" cy="280035"/>
          </a:xfrm>
          <a:prstGeom prst="rect">
            <a:avLst/>
          </a:prstGeom>
          <a:noFill/>
          <a:ln/>
        </p:spPr>
        <p:txBody>
          <a:bodyPr wrap="none" lIns="0" tIns="0" rIns="0" bIns="0" rtlCol="0" anchor="t"/>
          <a:lstStyle/>
          <a:p>
            <a:pPr algn="l" marL="342900" indent="-342900">
              <a:lnSpc>
                <a:spcPts val="2200"/>
              </a:lnSpc>
              <a:buSzPct val="100000"/>
              <a:buChar char="•"/>
            </a:pPr>
            <a:r>
              <a:rPr lang="en-US" sz="1350" dirty="0">
                <a:solidFill>
                  <a:srgbClr val="333F70"/>
                </a:solidFill>
                <a:latin typeface="Open Sans" pitchFamily="34" charset="0"/>
                <a:ea typeface="Open Sans" pitchFamily="34" charset="-122"/>
                <a:cs typeface="Open Sans" pitchFamily="34" charset="-120"/>
              </a:rPr>
              <a:t>How willing are you to scan items into a digital inventory?</a:t>
            </a:r>
            <a:endParaRPr lang="en-US" sz="1350" dirty="0"/>
          </a:p>
        </p:txBody>
      </p:sp>
      <p:sp>
        <p:nvSpPr>
          <p:cNvPr id="27" name="Text 23"/>
          <p:cNvSpPr/>
          <p:nvPr/>
        </p:nvSpPr>
        <p:spPr>
          <a:xfrm>
            <a:off x="612458" y="6447949"/>
            <a:ext cx="13405485" cy="280035"/>
          </a:xfrm>
          <a:prstGeom prst="rect">
            <a:avLst/>
          </a:prstGeom>
          <a:noFill/>
          <a:ln/>
        </p:spPr>
        <p:txBody>
          <a:bodyPr wrap="none" lIns="0" tIns="0" rIns="0" bIns="0" rtlCol="0" anchor="t"/>
          <a:lstStyle/>
          <a:p>
            <a:pPr algn="l" marL="342900" indent="-342900">
              <a:lnSpc>
                <a:spcPts val="2200"/>
              </a:lnSpc>
              <a:buSzPct val="100000"/>
              <a:buChar char="•"/>
            </a:pPr>
            <a:r>
              <a:rPr lang="en-US" sz="1350" dirty="0">
                <a:solidFill>
                  <a:srgbClr val="333F70"/>
                </a:solidFill>
                <a:latin typeface="Open Sans" pitchFamily="34" charset="0"/>
                <a:ea typeface="Open Sans" pitchFamily="34" charset="-122"/>
                <a:cs typeface="Open Sans" pitchFamily="34" charset="-120"/>
              </a:rPr>
              <a:t>Do you prefer recipe recommendations based on ingredients you need to use up or ingredients you need to buy?</a:t>
            </a:r>
            <a:endParaRPr lang="en-US" sz="1350" dirty="0"/>
          </a:p>
        </p:txBody>
      </p:sp>
      <p:sp>
        <p:nvSpPr>
          <p:cNvPr id="28" name="Text 24"/>
          <p:cNvSpPr/>
          <p:nvPr/>
        </p:nvSpPr>
        <p:spPr>
          <a:xfrm>
            <a:off x="612458" y="6789182"/>
            <a:ext cx="13405485" cy="280035"/>
          </a:xfrm>
          <a:prstGeom prst="rect">
            <a:avLst/>
          </a:prstGeom>
          <a:noFill/>
          <a:ln/>
        </p:spPr>
        <p:txBody>
          <a:bodyPr wrap="none" lIns="0" tIns="0" rIns="0" bIns="0" rtlCol="0" anchor="t"/>
          <a:lstStyle/>
          <a:p>
            <a:pPr algn="l" marL="342900" indent="-342900">
              <a:lnSpc>
                <a:spcPts val="2200"/>
              </a:lnSpc>
              <a:buSzPct val="100000"/>
              <a:buChar char="•"/>
            </a:pPr>
            <a:r>
              <a:rPr lang="en-US" sz="1350" dirty="0">
                <a:solidFill>
                  <a:srgbClr val="333F70"/>
                </a:solidFill>
                <a:latin typeface="Open Sans" pitchFamily="34" charset="0"/>
                <a:ea typeface="Open Sans" pitchFamily="34" charset="-122"/>
                <a:cs typeface="Open Sans" pitchFamily="34" charset="-120"/>
              </a:rPr>
              <a:t>What external factors (e.g., store sales, family requests) disrupt your shopping routine?</a:t>
            </a:r>
            <a:endParaRPr lang="en-US" sz="1350" dirty="0"/>
          </a:p>
        </p:txBody>
      </p:sp>
      <p:sp>
        <p:nvSpPr>
          <p:cNvPr id="29" name="Text 25"/>
          <p:cNvSpPr/>
          <p:nvPr/>
        </p:nvSpPr>
        <p:spPr>
          <a:xfrm>
            <a:off x="612458" y="7130415"/>
            <a:ext cx="13405485" cy="280035"/>
          </a:xfrm>
          <a:prstGeom prst="rect">
            <a:avLst/>
          </a:prstGeom>
          <a:noFill/>
          <a:ln/>
        </p:spPr>
        <p:txBody>
          <a:bodyPr wrap="none" lIns="0" tIns="0" rIns="0" bIns="0" rtlCol="0" anchor="t"/>
          <a:lstStyle/>
          <a:p>
            <a:pPr algn="l" marL="342900" indent="-342900">
              <a:lnSpc>
                <a:spcPts val="2200"/>
              </a:lnSpc>
              <a:buSzPct val="100000"/>
              <a:buChar char="•"/>
            </a:pPr>
            <a:r>
              <a:rPr lang="en-US" sz="1350" dirty="0">
                <a:solidFill>
                  <a:srgbClr val="333F70"/>
                </a:solidFill>
                <a:latin typeface="Open Sans" pitchFamily="34" charset="0"/>
                <a:ea typeface="Open Sans" pitchFamily="34" charset="-122"/>
                <a:cs typeface="Open Sans" pitchFamily="34" charset="-120"/>
              </a:rPr>
              <a:t>How important is it for you that the app integrates with smart home devices?</a:t>
            </a:r>
            <a:endParaRPr lang="en-US" sz="1350" dirty="0"/>
          </a:p>
        </p:txBody>
      </p:sp>
      <p:sp>
        <p:nvSpPr>
          <p:cNvPr id="30" name="Text 26"/>
          <p:cNvSpPr/>
          <p:nvPr/>
        </p:nvSpPr>
        <p:spPr>
          <a:xfrm>
            <a:off x="612458" y="7471648"/>
            <a:ext cx="13405485" cy="280035"/>
          </a:xfrm>
          <a:prstGeom prst="rect">
            <a:avLst/>
          </a:prstGeom>
          <a:noFill/>
          <a:ln/>
        </p:spPr>
        <p:txBody>
          <a:bodyPr wrap="none" lIns="0" tIns="0" rIns="0" bIns="0" rtlCol="0" anchor="t"/>
          <a:lstStyle/>
          <a:p>
            <a:pPr algn="l" marL="342900" indent="-342900">
              <a:lnSpc>
                <a:spcPts val="2200"/>
              </a:lnSpc>
              <a:buSzPct val="100000"/>
              <a:buChar char="•"/>
            </a:pPr>
            <a:r>
              <a:rPr lang="en-US" sz="1350" dirty="0">
                <a:solidFill>
                  <a:srgbClr val="333F70"/>
                </a:solidFill>
                <a:latin typeface="Open Sans" pitchFamily="34" charset="0"/>
                <a:ea typeface="Open Sans" pitchFamily="34" charset="-122"/>
                <a:cs typeface="Open Sans" pitchFamily="34" charset="-120"/>
              </a:rPr>
              <a:t>What would motivate you most to use a food waste reduction app daily?</a:t>
            </a:r>
            <a:endParaRPr lang="en-US" sz="13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529233" y="757833"/>
            <a:ext cx="5017175" cy="472440"/>
          </a:xfrm>
          <a:prstGeom prst="rect">
            <a:avLst/>
          </a:prstGeom>
          <a:noFill/>
          <a:ln/>
        </p:spPr>
        <p:txBody>
          <a:bodyPr wrap="none" lIns="0" tIns="0" rIns="0" bIns="0" rtlCol="0" anchor="t"/>
          <a:lstStyle/>
          <a:p>
            <a:pPr algn="l" indent="0" marL="0">
              <a:lnSpc>
                <a:spcPts val="3700"/>
              </a:lnSpc>
              <a:buNone/>
            </a:pPr>
            <a:r>
              <a:rPr lang="en-US" sz="2950" b="1" dirty="0">
                <a:solidFill>
                  <a:srgbClr val="333F70"/>
                </a:solidFill>
                <a:latin typeface="Unbounded Bold" pitchFamily="34" charset="0"/>
                <a:ea typeface="Unbounded Bold" pitchFamily="34" charset="-122"/>
                <a:cs typeface="Unbounded Bold" pitchFamily="34" charset="-120"/>
              </a:rPr>
              <a:t>Competitor Analysis:</a:t>
            </a:r>
            <a:endParaRPr lang="en-US" sz="2950" dirty="0"/>
          </a:p>
        </p:txBody>
      </p:sp>
      <p:sp>
        <p:nvSpPr>
          <p:cNvPr id="3" name="Text 1"/>
          <p:cNvSpPr/>
          <p:nvPr/>
        </p:nvSpPr>
        <p:spPr>
          <a:xfrm>
            <a:off x="529233" y="1532692"/>
            <a:ext cx="13571934" cy="241935"/>
          </a:xfrm>
          <a:prstGeom prst="rect">
            <a:avLst/>
          </a:prstGeom>
          <a:noFill/>
          <a:ln/>
        </p:spPr>
        <p:txBody>
          <a:bodyPr wrap="none" lIns="0" tIns="0" rIns="0" bIns="0" rtlCol="0" anchor="t"/>
          <a:lstStyle/>
          <a:p>
            <a:pPr algn="l" marL="342900" indent="-342900">
              <a:lnSpc>
                <a:spcPts val="1900"/>
              </a:lnSpc>
              <a:buSzPct val="100000"/>
              <a:buFont typeface="+mj-lt"/>
              <a:buAutoNum type="arabicPeriod" startAt="1"/>
            </a:pPr>
            <a:r>
              <a:rPr lang="en-US" sz="1150" b="1" dirty="0">
                <a:solidFill>
                  <a:srgbClr val="333F70"/>
                </a:solidFill>
                <a:latin typeface="Open Sans" pitchFamily="34" charset="0"/>
                <a:ea typeface="Open Sans" pitchFamily="34" charset="-122"/>
                <a:cs typeface="Open Sans" pitchFamily="34" charset="-120"/>
              </a:rPr>
              <a:t>Target fit</a:t>
            </a:r>
            <a:pPr algn="l" indent="0" marL="0">
              <a:lnSpc>
                <a:spcPts val="1900"/>
              </a:lnSpc>
              <a:buNone/>
            </a:pPr>
            <a:r>
              <a:rPr lang="en-US" sz="1150" dirty="0">
                <a:solidFill>
                  <a:srgbClr val="333F70"/>
                </a:solidFill>
                <a:latin typeface="Open Sans" pitchFamily="34" charset="0"/>
                <a:ea typeface="Open Sans" pitchFamily="34" charset="-122"/>
                <a:cs typeface="Open Sans" pitchFamily="34" charset="-120"/>
              </a:rPr>
              <a:t> — How well the app’s core audience matches yours (households, families, students, zero-waste users).</a:t>
            </a:r>
            <a:endParaRPr lang="en-US" sz="1150" dirty="0"/>
          </a:p>
        </p:txBody>
      </p:sp>
      <p:sp>
        <p:nvSpPr>
          <p:cNvPr id="4" name="Text 2"/>
          <p:cNvSpPr/>
          <p:nvPr/>
        </p:nvSpPr>
        <p:spPr>
          <a:xfrm>
            <a:off x="529233" y="1827490"/>
            <a:ext cx="13571934" cy="241935"/>
          </a:xfrm>
          <a:prstGeom prst="rect">
            <a:avLst/>
          </a:prstGeom>
          <a:noFill/>
          <a:ln/>
        </p:spPr>
        <p:txBody>
          <a:bodyPr wrap="none" lIns="0" tIns="0" rIns="0" bIns="0" rtlCol="0" anchor="t"/>
          <a:lstStyle/>
          <a:p>
            <a:pPr algn="l" marL="342900" indent="-342900">
              <a:lnSpc>
                <a:spcPts val="1900"/>
              </a:lnSpc>
              <a:buSzPct val="100000"/>
              <a:buFont typeface="+mj-lt"/>
              <a:buAutoNum type="arabicPeriod" startAt="2"/>
            </a:pPr>
            <a:r>
              <a:rPr lang="en-US" sz="1150" b="1" dirty="0">
                <a:solidFill>
                  <a:srgbClr val="333F70"/>
                </a:solidFill>
                <a:latin typeface="Open Sans" pitchFamily="34" charset="0"/>
                <a:ea typeface="Open Sans" pitchFamily="34" charset="-122"/>
                <a:cs typeface="Open Sans" pitchFamily="34" charset="-120"/>
              </a:rPr>
              <a:t>Core features</a:t>
            </a:r>
            <a:pPr algn="l" indent="0" marL="0">
              <a:lnSpc>
                <a:spcPts val="1900"/>
              </a:lnSpc>
              <a:buNone/>
            </a:pPr>
            <a:r>
              <a:rPr lang="en-US" sz="1150" dirty="0">
                <a:solidFill>
                  <a:srgbClr val="333F70"/>
                </a:solidFill>
                <a:latin typeface="Open Sans" pitchFamily="34" charset="0"/>
                <a:ea typeface="Open Sans" pitchFamily="34" charset="-122"/>
                <a:cs typeface="Open Sans" pitchFamily="34" charset="-120"/>
              </a:rPr>
              <a:t> — Inventory + expiry tracking, shopping lists, meal planner, reminders, barcode/receipt scan. (Does it do the bread-and-butter things?)</a:t>
            </a:r>
            <a:endParaRPr lang="en-US" sz="1150" dirty="0"/>
          </a:p>
        </p:txBody>
      </p:sp>
      <p:sp>
        <p:nvSpPr>
          <p:cNvPr id="5" name="Text 3"/>
          <p:cNvSpPr/>
          <p:nvPr/>
        </p:nvSpPr>
        <p:spPr>
          <a:xfrm>
            <a:off x="529233" y="2122289"/>
            <a:ext cx="13571934" cy="241935"/>
          </a:xfrm>
          <a:prstGeom prst="rect">
            <a:avLst/>
          </a:prstGeom>
          <a:noFill/>
          <a:ln/>
        </p:spPr>
        <p:txBody>
          <a:bodyPr wrap="none" lIns="0" tIns="0" rIns="0" bIns="0" rtlCol="0" anchor="t"/>
          <a:lstStyle/>
          <a:p>
            <a:pPr algn="l" marL="342900" indent="-342900">
              <a:lnSpc>
                <a:spcPts val="1900"/>
              </a:lnSpc>
              <a:buSzPct val="100000"/>
              <a:buFont typeface="+mj-lt"/>
              <a:buAutoNum type="arabicPeriod" startAt="3"/>
            </a:pPr>
            <a:r>
              <a:rPr lang="en-US" sz="1150" b="1" dirty="0">
                <a:solidFill>
                  <a:srgbClr val="333F70"/>
                </a:solidFill>
                <a:latin typeface="Open Sans" pitchFamily="34" charset="0"/>
                <a:ea typeface="Open Sans" pitchFamily="34" charset="-122"/>
                <a:cs typeface="Open Sans" pitchFamily="34" charset="-120"/>
              </a:rPr>
              <a:t>Waste-reduction impact</a:t>
            </a:r>
            <a:pPr algn="l" indent="0" marL="0">
              <a:lnSpc>
                <a:spcPts val="1900"/>
              </a:lnSpc>
              <a:buNone/>
            </a:pPr>
            <a:r>
              <a:rPr lang="en-US" sz="1150" dirty="0">
                <a:solidFill>
                  <a:srgbClr val="333F70"/>
                </a:solidFill>
                <a:latin typeface="Open Sans" pitchFamily="34" charset="0"/>
                <a:ea typeface="Open Sans" pitchFamily="34" charset="-122"/>
                <a:cs typeface="Open Sans" pitchFamily="34" charset="-120"/>
              </a:rPr>
              <a:t> — Features that actually prevent waste: smart suggestions, portion planning, expiry alerts, resale/donation flows, compost guidance.</a:t>
            </a:r>
            <a:endParaRPr lang="en-US" sz="1150" dirty="0"/>
          </a:p>
        </p:txBody>
      </p:sp>
      <p:sp>
        <p:nvSpPr>
          <p:cNvPr id="6" name="Text 4"/>
          <p:cNvSpPr/>
          <p:nvPr/>
        </p:nvSpPr>
        <p:spPr>
          <a:xfrm>
            <a:off x="529233" y="2417088"/>
            <a:ext cx="13571934" cy="241935"/>
          </a:xfrm>
          <a:prstGeom prst="rect">
            <a:avLst/>
          </a:prstGeom>
          <a:noFill/>
          <a:ln/>
        </p:spPr>
        <p:txBody>
          <a:bodyPr wrap="none" lIns="0" tIns="0" rIns="0" bIns="0" rtlCol="0" anchor="t"/>
          <a:lstStyle/>
          <a:p>
            <a:pPr algn="l" marL="342900" indent="-342900">
              <a:lnSpc>
                <a:spcPts val="1900"/>
              </a:lnSpc>
              <a:buSzPct val="100000"/>
              <a:buFont typeface="+mj-lt"/>
              <a:buAutoNum type="arabicPeriod" startAt="4"/>
            </a:pPr>
            <a:r>
              <a:rPr lang="en-US" sz="1150" b="1" dirty="0">
                <a:solidFill>
                  <a:srgbClr val="333F70"/>
                </a:solidFill>
                <a:latin typeface="Open Sans" pitchFamily="34" charset="0"/>
                <a:ea typeface="Open Sans" pitchFamily="34" charset="-122"/>
                <a:cs typeface="Open Sans" pitchFamily="34" charset="-120"/>
              </a:rPr>
              <a:t>UX &amp; onboarding</a:t>
            </a:r>
            <a:pPr algn="l" indent="0" marL="0">
              <a:lnSpc>
                <a:spcPts val="1900"/>
              </a:lnSpc>
              <a:buNone/>
            </a:pPr>
            <a:r>
              <a:rPr lang="en-US" sz="1150" dirty="0">
                <a:solidFill>
                  <a:srgbClr val="333F70"/>
                </a:solidFill>
                <a:latin typeface="Open Sans" pitchFamily="34" charset="0"/>
                <a:ea typeface="Open Sans" pitchFamily="34" charset="-122"/>
                <a:cs typeface="Open Sans" pitchFamily="34" charset="-120"/>
              </a:rPr>
              <a:t> — Speed of setup, ease of adding items, clarity of alerts, friction in daily use. High UX = higher retention.</a:t>
            </a:r>
            <a:endParaRPr lang="en-US" sz="1150" dirty="0"/>
          </a:p>
        </p:txBody>
      </p:sp>
      <p:sp>
        <p:nvSpPr>
          <p:cNvPr id="7" name="Text 5"/>
          <p:cNvSpPr/>
          <p:nvPr/>
        </p:nvSpPr>
        <p:spPr>
          <a:xfrm>
            <a:off x="529233" y="2711887"/>
            <a:ext cx="13571934" cy="241935"/>
          </a:xfrm>
          <a:prstGeom prst="rect">
            <a:avLst/>
          </a:prstGeom>
          <a:noFill/>
          <a:ln/>
        </p:spPr>
        <p:txBody>
          <a:bodyPr wrap="none" lIns="0" tIns="0" rIns="0" bIns="0" rtlCol="0" anchor="t"/>
          <a:lstStyle/>
          <a:p>
            <a:pPr algn="l" marL="342900" indent="-342900">
              <a:lnSpc>
                <a:spcPts val="1900"/>
              </a:lnSpc>
              <a:buSzPct val="100000"/>
              <a:buFont typeface="+mj-lt"/>
              <a:buAutoNum type="arabicPeriod" startAt="5"/>
            </a:pPr>
            <a:r>
              <a:rPr lang="en-US" sz="1150" b="1" dirty="0">
                <a:solidFill>
                  <a:srgbClr val="333F70"/>
                </a:solidFill>
                <a:latin typeface="Open Sans" pitchFamily="34" charset="0"/>
                <a:ea typeface="Open Sans" pitchFamily="34" charset="-122"/>
                <a:cs typeface="Open Sans" pitchFamily="34" charset="-120"/>
              </a:rPr>
              <a:t>Business model &amp; monetization</a:t>
            </a:r>
            <a:pPr algn="l" indent="0" marL="0">
              <a:lnSpc>
                <a:spcPts val="1900"/>
              </a:lnSpc>
              <a:buNone/>
            </a:pPr>
            <a:r>
              <a:rPr lang="en-US" sz="1150" dirty="0">
                <a:solidFill>
                  <a:srgbClr val="333F70"/>
                </a:solidFill>
                <a:latin typeface="Open Sans" pitchFamily="34" charset="0"/>
                <a:ea typeface="Open Sans" pitchFamily="34" charset="-122"/>
                <a:cs typeface="Open Sans" pitchFamily="34" charset="-120"/>
              </a:rPr>
              <a:t> — Free vs freemium vs paid, ads, partner grocery revenue — affects user trust and scaling.</a:t>
            </a:r>
            <a:endParaRPr lang="en-US" sz="1150" dirty="0"/>
          </a:p>
        </p:txBody>
      </p:sp>
      <p:sp>
        <p:nvSpPr>
          <p:cNvPr id="8" name="Text 6"/>
          <p:cNvSpPr/>
          <p:nvPr/>
        </p:nvSpPr>
        <p:spPr>
          <a:xfrm>
            <a:off x="529233" y="3006685"/>
            <a:ext cx="13571934" cy="241935"/>
          </a:xfrm>
          <a:prstGeom prst="rect">
            <a:avLst/>
          </a:prstGeom>
          <a:noFill/>
          <a:ln/>
        </p:spPr>
        <p:txBody>
          <a:bodyPr wrap="none" lIns="0" tIns="0" rIns="0" bIns="0" rtlCol="0" anchor="t"/>
          <a:lstStyle/>
          <a:p>
            <a:pPr algn="l" marL="342900" indent="-342900">
              <a:lnSpc>
                <a:spcPts val="1900"/>
              </a:lnSpc>
              <a:buSzPct val="100000"/>
              <a:buFont typeface="+mj-lt"/>
              <a:buAutoNum type="arabicPeriod" startAt="6"/>
            </a:pPr>
            <a:r>
              <a:rPr lang="en-US" sz="1150" b="1" dirty="0">
                <a:solidFill>
                  <a:srgbClr val="333F70"/>
                </a:solidFill>
                <a:latin typeface="Open Sans" pitchFamily="34" charset="0"/>
                <a:ea typeface="Open Sans" pitchFamily="34" charset="-122"/>
                <a:cs typeface="Open Sans" pitchFamily="34" charset="-120"/>
              </a:rPr>
              <a:t>Market traction &amp; partnerships</a:t>
            </a:r>
            <a:pPr algn="l" indent="0" marL="0">
              <a:lnSpc>
                <a:spcPts val="1900"/>
              </a:lnSpc>
              <a:buNone/>
            </a:pPr>
            <a:r>
              <a:rPr lang="en-US" sz="1150" dirty="0">
                <a:solidFill>
                  <a:srgbClr val="333F70"/>
                </a:solidFill>
                <a:latin typeface="Open Sans" pitchFamily="34" charset="0"/>
                <a:ea typeface="Open Sans" pitchFamily="34" charset="-122"/>
                <a:cs typeface="Open Sans" pitchFamily="34" charset="-120"/>
              </a:rPr>
              <a:t> — Users, ratings, retailer partnerships, press — indicates viability and barriers to entry.</a:t>
            </a:r>
            <a:endParaRPr lang="en-US" sz="1150" dirty="0"/>
          </a:p>
        </p:txBody>
      </p:sp>
      <p:sp>
        <p:nvSpPr>
          <p:cNvPr id="9" name="Text 7"/>
          <p:cNvSpPr/>
          <p:nvPr/>
        </p:nvSpPr>
        <p:spPr>
          <a:xfrm>
            <a:off x="529233" y="3475434"/>
            <a:ext cx="11927324" cy="378023"/>
          </a:xfrm>
          <a:prstGeom prst="rect">
            <a:avLst/>
          </a:prstGeom>
          <a:noFill/>
          <a:ln/>
        </p:spPr>
        <p:txBody>
          <a:bodyPr wrap="none" lIns="0" tIns="0" rIns="0" bIns="0" rtlCol="0" anchor="t"/>
          <a:lstStyle/>
          <a:p>
            <a:pPr algn="l" indent="0" marL="0">
              <a:lnSpc>
                <a:spcPts val="2950"/>
              </a:lnSpc>
              <a:buNone/>
            </a:pPr>
            <a:r>
              <a:rPr lang="en-US" sz="2350" b="1" dirty="0">
                <a:solidFill>
                  <a:srgbClr val="333F70"/>
                </a:solidFill>
                <a:latin typeface="Unbounded Bold" pitchFamily="34" charset="0"/>
                <a:ea typeface="Unbounded Bold" pitchFamily="34" charset="-122"/>
                <a:cs typeface="Unbounded Bold" pitchFamily="34" charset="-120"/>
              </a:rPr>
              <a:t>Example (3 competitor archetypes — fill with actual apps later)</a:t>
            </a:r>
            <a:endParaRPr lang="en-US" sz="2350" dirty="0"/>
          </a:p>
        </p:txBody>
      </p:sp>
      <p:sp>
        <p:nvSpPr>
          <p:cNvPr id="10" name="Shape 8"/>
          <p:cNvSpPr/>
          <p:nvPr/>
        </p:nvSpPr>
        <p:spPr>
          <a:xfrm>
            <a:off x="529233" y="4080272"/>
            <a:ext cx="13571934" cy="2979420"/>
          </a:xfrm>
          <a:prstGeom prst="roundRect">
            <a:avLst>
              <a:gd name="adj" fmla="val 2132"/>
            </a:avLst>
          </a:prstGeom>
          <a:noFill/>
          <a:ln w="7620">
            <a:solidFill>
              <a:srgbClr val="000000">
                <a:alpha val="8000"/>
              </a:srgbClr>
            </a:solidFill>
            <a:prstDash val="solid"/>
          </a:ln>
        </p:spPr>
      </p:sp>
      <p:sp>
        <p:nvSpPr>
          <p:cNvPr id="11" name="Shape 9"/>
          <p:cNvSpPr/>
          <p:nvPr/>
        </p:nvSpPr>
        <p:spPr>
          <a:xfrm>
            <a:off x="536853" y="4087892"/>
            <a:ext cx="13555266" cy="680561"/>
          </a:xfrm>
          <a:prstGeom prst="rect">
            <a:avLst/>
          </a:prstGeom>
          <a:solidFill>
            <a:srgbClr val="FFFFFF">
              <a:alpha val="4000"/>
            </a:srgbClr>
          </a:solidFill>
          <a:ln/>
        </p:spPr>
      </p:sp>
      <p:sp>
        <p:nvSpPr>
          <p:cNvPr id="12" name="Text 10"/>
          <p:cNvSpPr/>
          <p:nvPr/>
        </p:nvSpPr>
        <p:spPr>
          <a:xfrm>
            <a:off x="690205" y="4186238"/>
            <a:ext cx="1199674" cy="483870"/>
          </a:xfrm>
          <a:prstGeom prst="rect">
            <a:avLst/>
          </a:prstGeom>
          <a:noFill/>
          <a:ln/>
        </p:spPr>
        <p:txBody>
          <a:bodyPr wrap="square" lIns="0" tIns="0" rIns="0" bIns="0" rtlCol="0" anchor="t"/>
          <a:lstStyle/>
          <a:p>
            <a:pPr algn="l" indent="0" marL="0">
              <a:lnSpc>
                <a:spcPts val="1900"/>
              </a:lnSpc>
              <a:buNone/>
            </a:pPr>
            <a:r>
              <a:rPr lang="en-US" sz="1150" dirty="0">
                <a:solidFill>
                  <a:srgbClr val="333F70"/>
                </a:solidFill>
                <a:latin typeface="Open Sans" pitchFamily="34" charset="0"/>
                <a:ea typeface="Open Sans" pitchFamily="34" charset="-122"/>
                <a:cs typeface="Open Sans" pitchFamily="34" charset="-120"/>
              </a:rPr>
              <a:t>Competitor archetype</a:t>
            </a:r>
            <a:endParaRPr lang="en-US" sz="1150" dirty="0"/>
          </a:p>
        </p:txBody>
      </p:sp>
      <p:sp>
        <p:nvSpPr>
          <p:cNvPr id="13" name="Text 11"/>
          <p:cNvSpPr/>
          <p:nvPr/>
        </p:nvSpPr>
        <p:spPr>
          <a:xfrm>
            <a:off x="2199918" y="4186238"/>
            <a:ext cx="1195864" cy="241935"/>
          </a:xfrm>
          <a:prstGeom prst="rect">
            <a:avLst/>
          </a:prstGeom>
          <a:noFill/>
          <a:ln/>
        </p:spPr>
        <p:txBody>
          <a:bodyPr wrap="none" lIns="0" tIns="0" rIns="0" bIns="0" rtlCol="0" anchor="t"/>
          <a:lstStyle/>
          <a:p>
            <a:pPr algn="l" indent="0" marL="0">
              <a:lnSpc>
                <a:spcPts val="1900"/>
              </a:lnSpc>
              <a:buNone/>
            </a:pPr>
            <a:r>
              <a:rPr lang="en-US" sz="1150" dirty="0">
                <a:solidFill>
                  <a:srgbClr val="333F70"/>
                </a:solidFill>
                <a:latin typeface="Open Sans" pitchFamily="34" charset="0"/>
                <a:ea typeface="Open Sans" pitchFamily="34" charset="-122"/>
                <a:cs typeface="Open Sans" pitchFamily="34" charset="-120"/>
              </a:rPr>
              <a:t>Target fit</a:t>
            </a:r>
            <a:endParaRPr lang="en-US" sz="1150" dirty="0"/>
          </a:p>
        </p:txBody>
      </p:sp>
      <p:sp>
        <p:nvSpPr>
          <p:cNvPr id="14" name="Text 12"/>
          <p:cNvSpPr/>
          <p:nvPr/>
        </p:nvSpPr>
        <p:spPr>
          <a:xfrm>
            <a:off x="3705820" y="4186238"/>
            <a:ext cx="1195864" cy="241935"/>
          </a:xfrm>
          <a:prstGeom prst="rect">
            <a:avLst/>
          </a:prstGeom>
          <a:noFill/>
          <a:ln/>
        </p:spPr>
        <p:txBody>
          <a:bodyPr wrap="none" lIns="0" tIns="0" rIns="0" bIns="0" rtlCol="0" anchor="t"/>
          <a:lstStyle/>
          <a:p>
            <a:pPr algn="l" indent="0" marL="0">
              <a:lnSpc>
                <a:spcPts val="1900"/>
              </a:lnSpc>
              <a:buNone/>
            </a:pPr>
            <a:r>
              <a:rPr lang="en-US" sz="1150" dirty="0">
                <a:solidFill>
                  <a:srgbClr val="333F70"/>
                </a:solidFill>
                <a:latin typeface="Open Sans" pitchFamily="34" charset="0"/>
                <a:ea typeface="Open Sans" pitchFamily="34" charset="-122"/>
                <a:cs typeface="Open Sans" pitchFamily="34" charset="-120"/>
              </a:rPr>
              <a:t>Core features</a:t>
            </a:r>
            <a:endParaRPr lang="en-US" sz="1150" dirty="0"/>
          </a:p>
        </p:txBody>
      </p:sp>
      <p:sp>
        <p:nvSpPr>
          <p:cNvPr id="15" name="Text 13"/>
          <p:cNvSpPr/>
          <p:nvPr/>
        </p:nvSpPr>
        <p:spPr>
          <a:xfrm>
            <a:off x="5211723" y="4186238"/>
            <a:ext cx="1195864" cy="241935"/>
          </a:xfrm>
          <a:prstGeom prst="rect">
            <a:avLst/>
          </a:prstGeom>
          <a:noFill/>
          <a:ln/>
        </p:spPr>
        <p:txBody>
          <a:bodyPr wrap="none" lIns="0" tIns="0" rIns="0" bIns="0" rtlCol="0" anchor="t"/>
          <a:lstStyle/>
          <a:p>
            <a:pPr algn="l" indent="0" marL="0">
              <a:lnSpc>
                <a:spcPts val="1900"/>
              </a:lnSpc>
              <a:buNone/>
            </a:pPr>
            <a:r>
              <a:rPr lang="en-US" sz="1150" dirty="0">
                <a:solidFill>
                  <a:srgbClr val="333F70"/>
                </a:solidFill>
                <a:latin typeface="Open Sans" pitchFamily="34" charset="0"/>
                <a:ea typeface="Open Sans" pitchFamily="34" charset="-122"/>
                <a:cs typeface="Open Sans" pitchFamily="34" charset="-120"/>
              </a:rPr>
              <a:t>Waste impact</a:t>
            </a:r>
            <a:endParaRPr lang="en-US" sz="1150" dirty="0"/>
          </a:p>
        </p:txBody>
      </p:sp>
      <p:sp>
        <p:nvSpPr>
          <p:cNvPr id="16" name="Text 14"/>
          <p:cNvSpPr/>
          <p:nvPr/>
        </p:nvSpPr>
        <p:spPr>
          <a:xfrm>
            <a:off x="6717625" y="4186238"/>
            <a:ext cx="1195864" cy="241935"/>
          </a:xfrm>
          <a:prstGeom prst="rect">
            <a:avLst/>
          </a:prstGeom>
          <a:noFill/>
          <a:ln/>
        </p:spPr>
        <p:txBody>
          <a:bodyPr wrap="none" lIns="0" tIns="0" rIns="0" bIns="0" rtlCol="0" anchor="t"/>
          <a:lstStyle/>
          <a:p>
            <a:pPr algn="l" indent="0" marL="0">
              <a:lnSpc>
                <a:spcPts val="1900"/>
              </a:lnSpc>
              <a:buNone/>
            </a:pPr>
            <a:r>
              <a:rPr lang="en-US" sz="1150" dirty="0">
                <a:solidFill>
                  <a:srgbClr val="333F70"/>
                </a:solidFill>
                <a:latin typeface="Open Sans" pitchFamily="34" charset="0"/>
                <a:ea typeface="Open Sans" pitchFamily="34" charset="-122"/>
                <a:cs typeface="Open Sans" pitchFamily="34" charset="-120"/>
              </a:rPr>
              <a:t>UX</a:t>
            </a:r>
            <a:endParaRPr lang="en-US" sz="1150" dirty="0"/>
          </a:p>
        </p:txBody>
      </p:sp>
      <p:sp>
        <p:nvSpPr>
          <p:cNvPr id="17" name="Text 15"/>
          <p:cNvSpPr/>
          <p:nvPr/>
        </p:nvSpPr>
        <p:spPr>
          <a:xfrm>
            <a:off x="8223528" y="4186238"/>
            <a:ext cx="1195864" cy="241935"/>
          </a:xfrm>
          <a:prstGeom prst="rect">
            <a:avLst/>
          </a:prstGeom>
          <a:noFill/>
          <a:ln/>
        </p:spPr>
        <p:txBody>
          <a:bodyPr wrap="none" lIns="0" tIns="0" rIns="0" bIns="0" rtlCol="0" anchor="t"/>
          <a:lstStyle/>
          <a:p>
            <a:pPr algn="l" indent="0" marL="0">
              <a:lnSpc>
                <a:spcPts val="1900"/>
              </a:lnSpc>
              <a:buNone/>
            </a:pPr>
            <a:r>
              <a:rPr lang="en-US" sz="1150" dirty="0">
                <a:solidFill>
                  <a:srgbClr val="333F70"/>
                </a:solidFill>
                <a:latin typeface="Open Sans" pitchFamily="34" charset="0"/>
                <a:ea typeface="Open Sans" pitchFamily="34" charset="-122"/>
                <a:cs typeface="Open Sans" pitchFamily="34" charset="-120"/>
              </a:rPr>
              <a:t>Integrations</a:t>
            </a:r>
            <a:endParaRPr lang="en-US" sz="1150" dirty="0"/>
          </a:p>
        </p:txBody>
      </p:sp>
      <p:sp>
        <p:nvSpPr>
          <p:cNvPr id="18" name="Text 16"/>
          <p:cNvSpPr/>
          <p:nvPr/>
        </p:nvSpPr>
        <p:spPr>
          <a:xfrm>
            <a:off x="9729430" y="4186238"/>
            <a:ext cx="1195864" cy="241935"/>
          </a:xfrm>
          <a:prstGeom prst="rect">
            <a:avLst/>
          </a:prstGeom>
          <a:noFill/>
          <a:ln/>
        </p:spPr>
        <p:txBody>
          <a:bodyPr wrap="none" lIns="0" tIns="0" rIns="0" bIns="0" rtlCol="0" anchor="t"/>
          <a:lstStyle/>
          <a:p>
            <a:pPr algn="l" indent="0" marL="0">
              <a:lnSpc>
                <a:spcPts val="1900"/>
              </a:lnSpc>
              <a:buNone/>
            </a:pPr>
            <a:r>
              <a:rPr lang="en-US" sz="1150" dirty="0">
                <a:solidFill>
                  <a:srgbClr val="333F70"/>
                </a:solidFill>
                <a:latin typeface="Open Sans" pitchFamily="34" charset="0"/>
                <a:ea typeface="Open Sans" pitchFamily="34" charset="-122"/>
                <a:cs typeface="Open Sans" pitchFamily="34" charset="-120"/>
              </a:rPr>
              <a:t>Biz model</a:t>
            </a:r>
            <a:endParaRPr lang="en-US" sz="1150" dirty="0"/>
          </a:p>
        </p:txBody>
      </p:sp>
      <p:sp>
        <p:nvSpPr>
          <p:cNvPr id="19" name="Text 17"/>
          <p:cNvSpPr/>
          <p:nvPr/>
        </p:nvSpPr>
        <p:spPr>
          <a:xfrm>
            <a:off x="11235333" y="4186238"/>
            <a:ext cx="1195864" cy="241935"/>
          </a:xfrm>
          <a:prstGeom prst="rect">
            <a:avLst/>
          </a:prstGeom>
          <a:noFill/>
          <a:ln/>
        </p:spPr>
        <p:txBody>
          <a:bodyPr wrap="none" lIns="0" tIns="0" rIns="0" bIns="0" rtlCol="0" anchor="t"/>
          <a:lstStyle/>
          <a:p>
            <a:pPr algn="l" indent="0" marL="0">
              <a:lnSpc>
                <a:spcPts val="1900"/>
              </a:lnSpc>
              <a:buNone/>
            </a:pPr>
            <a:r>
              <a:rPr lang="en-US" sz="1150" dirty="0">
                <a:solidFill>
                  <a:srgbClr val="333F70"/>
                </a:solidFill>
                <a:latin typeface="Open Sans" pitchFamily="34" charset="0"/>
                <a:ea typeface="Open Sans" pitchFamily="34" charset="-122"/>
                <a:cs typeface="Open Sans" pitchFamily="34" charset="-120"/>
              </a:rPr>
              <a:t>Traction</a:t>
            </a:r>
            <a:endParaRPr lang="en-US" sz="1150" dirty="0"/>
          </a:p>
        </p:txBody>
      </p:sp>
      <p:sp>
        <p:nvSpPr>
          <p:cNvPr id="20" name="Text 18"/>
          <p:cNvSpPr/>
          <p:nvPr/>
        </p:nvSpPr>
        <p:spPr>
          <a:xfrm>
            <a:off x="12741235" y="4186238"/>
            <a:ext cx="1199674" cy="241935"/>
          </a:xfrm>
          <a:prstGeom prst="rect">
            <a:avLst/>
          </a:prstGeom>
          <a:noFill/>
          <a:ln/>
        </p:spPr>
        <p:txBody>
          <a:bodyPr wrap="none" lIns="0" tIns="0" rIns="0" bIns="0" rtlCol="0" anchor="t"/>
          <a:lstStyle/>
          <a:p>
            <a:pPr algn="l" indent="0" marL="0">
              <a:lnSpc>
                <a:spcPts val="1900"/>
              </a:lnSpc>
              <a:buNone/>
            </a:pPr>
            <a:r>
              <a:rPr lang="en-US" sz="1150" dirty="0">
                <a:solidFill>
                  <a:srgbClr val="333F70"/>
                </a:solidFill>
                <a:latin typeface="Open Sans" pitchFamily="34" charset="0"/>
                <a:ea typeface="Open Sans" pitchFamily="34" charset="-122"/>
                <a:cs typeface="Open Sans" pitchFamily="34" charset="-120"/>
              </a:rPr>
              <a:t>Raw score</a:t>
            </a:r>
            <a:endParaRPr lang="en-US" sz="1150" dirty="0"/>
          </a:p>
        </p:txBody>
      </p:sp>
      <p:sp>
        <p:nvSpPr>
          <p:cNvPr id="21" name="Shape 19"/>
          <p:cNvSpPr/>
          <p:nvPr/>
        </p:nvSpPr>
        <p:spPr>
          <a:xfrm>
            <a:off x="536853" y="4768453"/>
            <a:ext cx="13555266" cy="922496"/>
          </a:xfrm>
          <a:prstGeom prst="rect">
            <a:avLst/>
          </a:prstGeom>
          <a:solidFill>
            <a:srgbClr val="000000">
              <a:alpha val="4000"/>
            </a:srgbClr>
          </a:solidFill>
          <a:ln/>
        </p:spPr>
      </p:sp>
      <p:sp>
        <p:nvSpPr>
          <p:cNvPr id="22" name="Text 20"/>
          <p:cNvSpPr/>
          <p:nvPr/>
        </p:nvSpPr>
        <p:spPr>
          <a:xfrm>
            <a:off x="690205" y="4866799"/>
            <a:ext cx="1199674" cy="725805"/>
          </a:xfrm>
          <a:prstGeom prst="rect">
            <a:avLst/>
          </a:prstGeom>
          <a:noFill/>
          <a:ln/>
        </p:spPr>
        <p:txBody>
          <a:bodyPr wrap="square" lIns="0" tIns="0" rIns="0" bIns="0" rtlCol="0" anchor="t"/>
          <a:lstStyle/>
          <a:p>
            <a:pPr algn="l" indent="0" marL="0">
              <a:lnSpc>
                <a:spcPts val="1900"/>
              </a:lnSpc>
              <a:buNone/>
            </a:pPr>
            <a:r>
              <a:rPr lang="en-US" sz="1150" dirty="0">
                <a:solidFill>
                  <a:srgbClr val="333F70"/>
                </a:solidFill>
                <a:latin typeface="Open Sans" pitchFamily="34" charset="0"/>
                <a:ea typeface="Open Sans" pitchFamily="34" charset="-122"/>
                <a:cs typeface="Open Sans" pitchFamily="34" charset="-120"/>
              </a:rPr>
              <a:t>Food-waste specialist (e.g., focused app)</a:t>
            </a:r>
            <a:endParaRPr lang="en-US" sz="1150" dirty="0"/>
          </a:p>
        </p:txBody>
      </p:sp>
      <p:sp>
        <p:nvSpPr>
          <p:cNvPr id="23" name="Text 21"/>
          <p:cNvSpPr/>
          <p:nvPr/>
        </p:nvSpPr>
        <p:spPr>
          <a:xfrm>
            <a:off x="2199918" y="4866799"/>
            <a:ext cx="1195864" cy="241935"/>
          </a:xfrm>
          <a:prstGeom prst="rect">
            <a:avLst/>
          </a:prstGeom>
          <a:noFill/>
          <a:ln/>
        </p:spPr>
        <p:txBody>
          <a:bodyPr wrap="none" lIns="0" tIns="0" rIns="0" bIns="0" rtlCol="0" anchor="t"/>
          <a:lstStyle/>
          <a:p>
            <a:pPr algn="l" indent="0" marL="0">
              <a:lnSpc>
                <a:spcPts val="1900"/>
              </a:lnSpc>
              <a:buNone/>
            </a:pPr>
            <a:r>
              <a:rPr lang="en-US" sz="1150" dirty="0">
                <a:solidFill>
                  <a:srgbClr val="333F70"/>
                </a:solidFill>
                <a:latin typeface="Open Sans" pitchFamily="34" charset="0"/>
                <a:ea typeface="Open Sans" pitchFamily="34" charset="-122"/>
                <a:cs typeface="Open Sans" pitchFamily="34" charset="-120"/>
              </a:rPr>
              <a:t>5</a:t>
            </a:r>
            <a:endParaRPr lang="en-US" sz="1150" dirty="0"/>
          </a:p>
        </p:txBody>
      </p:sp>
      <p:sp>
        <p:nvSpPr>
          <p:cNvPr id="24" name="Text 22"/>
          <p:cNvSpPr/>
          <p:nvPr/>
        </p:nvSpPr>
        <p:spPr>
          <a:xfrm>
            <a:off x="3705820" y="4866799"/>
            <a:ext cx="1195864" cy="241935"/>
          </a:xfrm>
          <a:prstGeom prst="rect">
            <a:avLst/>
          </a:prstGeom>
          <a:noFill/>
          <a:ln/>
        </p:spPr>
        <p:txBody>
          <a:bodyPr wrap="none" lIns="0" tIns="0" rIns="0" bIns="0" rtlCol="0" anchor="t"/>
          <a:lstStyle/>
          <a:p>
            <a:pPr algn="l" indent="0" marL="0">
              <a:lnSpc>
                <a:spcPts val="1900"/>
              </a:lnSpc>
              <a:buNone/>
            </a:pPr>
            <a:r>
              <a:rPr lang="en-US" sz="1150" dirty="0">
                <a:solidFill>
                  <a:srgbClr val="333F70"/>
                </a:solidFill>
                <a:latin typeface="Open Sans" pitchFamily="34" charset="0"/>
                <a:ea typeface="Open Sans" pitchFamily="34" charset="-122"/>
                <a:cs typeface="Open Sans" pitchFamily="34" charset="-120"/>
              </a:rPr>
              <a:t>4</a:t>
            </a:r>
            <a:endParaRPr lang="en-US" sz="1150" dirty="0"/>
          </a:p>
        </p:txBody>
      </p:sp>
      <p:sp>
        <p:nvSpPr>
          <p:cNvPr id="25" name="Text 23"/>
          <p:cNvSpPr/>
          <p:nvPr/>
        </p:nvSpPr>
        <p:spPr>
          <a:xfrm>
            <a:off x="5211723" y="4866799"/>
            <a:ext cx="1195864" cy="241935"/>
          </a:xfrm>
          <a:prstGeom prst="rect">
            <a:avLst/>
          </a:prstGeom>
          <a:noFill/>
          <a:ln/>
        </p:spPr>
        <p:txBody>
          <a:bodyPr wrap="none" lIns="0" tIns="0" rIns="0" bIns="0" rtlCol="0" anchor="t"/>
          <a:lstStyle/>
          <a:p>
            <a:pPr algn="l" indent="0" marL="0">
              <a:lnSpc>
                <a:spcPts val="1900"/>
              </a:lnSpc>
              <a:buNone/>
            </a:pPr>
            <a:r>
              <a:rPr lang="en-US" sz="1150" dirty="0">
                <a:solidFill>
                  <a:srgbClr val="333F70"/>
                </a:solidFill>
                <a:latin typeface="Open Sans" pitchFamily="34" charset="0"/>
                <a:ea typeface="Open Sans" pitchFamily="34" charset="-122"/>
                <a:cs typeface="Open Sans" pitchFamily="34" charset="-120"/>
              </a:rPr>
              <a:t>5</a:t>
            </a:r>
            <a:endParaRPr lang="en-US" sz="1150" dirty="0"/>
          </a:p>
        </p:txBody>
      </p:sp>
      <p:sp>
        <p:nvSpPr>
          <p:cNvPr id="26" name="Text 24"/>
          <p:cNvSpPr/>
          <p:nvPr/>
        </p:nvSpPr>
        <p:spPr>
          <a:xfrm>
            <a:off x="6717625" y="4866799"/>
            <a:ext cx="1195864" cy="241935"/>
          </a:xfrm>
          <a:prstGeom prst="rect">
            <a:avLst/>
          </a:prstGeom>
          <a:noFill/>
          <a:ln/>
        </p:spPr>
        <p:txBody>
          <a:bodyPr wrap="none" lIns="0" tIns="0" rIns="0" bIns="0" rtlCol="0" anchor="t"/>
          <a:lstStyle/>
          <a:p>
            <a:pPr algn="l" indent="0" marL="0">
              <a:lnSpc>
                <a:spcPts val="1900"/>
              </a:lnSpc>
              <a:buNone/>
            </a:pPr>
            <a:r>
              <a:rPr lang="en-US" sz="1150" dirty="0">
                <a:solidFill>
                  <a:srgbClr val="333F70"/>
                </a:solidFill>
                <a:latin typeface="Open Sans" pitchFamily="34" charset="0"/>
                <a:ea typeface="Open Sans" pitchFamily="34" charset="-122"/>
                <a:cs typeface="Open Sans" pitchFamily="34" charset="-120"/>
              </a:rPr>
              <a:t>3</a:t>
            </a:r>
            <a:endParaRPr lang="en-US" sz="1150" dirty="0"/>
          </a:p>
        </p:txBody>
      </p:sp>
      <p:sp>
        <p:nvSpPr>
          <p:cNvPr id="27" name="Text 25"/>
          <p:cNvSpPr/>
          <p:nvPr/>
        </p:nvSpPr>
        <p:spPr>
          <a:xfrm>
            <a:off x="8223528" y="4866799"/>
            <a:ext cx="1195864" cy="241935"/>
          </a:xfrm>
          <a:prstGeom prst="rect">
            <a:avLst/>
          </a:prstGeom>
          <a:noFill/>
          <a:ln/>
        </p:spPr>
        <p:txBody>
          <a:bodyPr wrap="none" lIns="0" tIns="0" rIns="0" bIns="0" rtlCol="0" anchor="t"/>
          <a:lstStyle/>
          <a:p>
            <a:pPr algn="l" indent="0" marL="0">
              <a:lnSpc>
                <a:spcPts val="1900"/>
              </a:lnSpc>
              <a:buNone/>
            </a:pPr>
            <a:r>
              <a:rPr lang="en-US" sz="1150" dirty="0">
                <a:solidFill>
                  <a:srgbClr val="333F70"/>
                </a:solidFill>
                <a:latin typeface="Open Sans" pitchFamily="34" charset="0"/>
                <a:ea typeface="Open Sans" pitchFamily="34" charset="-122"/>
                <a:cs typeface="Open Sans" pitchFamily="34" charset="-120"/>
              </a:rPr>
              <a:t>2</a:t>
            </a:r>
            <a:endParaRPr lang="en-US" sz="1150" dirty="0"/>
          </a:p>
        </p:txBody>
      </p:sp>
      <p:sp>
        <p:nvSpPr>
          <p:cNvPr id="28" name="Text 26"/>
          <p:cNvSpPr/>
          <p:nvPr/>
        </p:nvSpPr>
        <p:spPr>
          <a:xfrm>
            <a:off x="9729430" y="4866799"/>
            <a:ext cx="1195864" cy="241935"/>
          </a:xfrm>
          <a:prstGeom prst="rect">
            <a:avLst/>
          </a:prstGeom>
          <a:noFill/>
          <a:ln/>
        </p:spPr>
        <p:txBody>
          <a:bodyPr wrap="none" lIns="0" tIns="0" rIns="0" bIns="0" rtlCol="0" anchor="t"/>
          <a:lstStyle/>
          <a:p>
            <a:pPr algn="l" indent="0" marL="0">
              <a:lnSpc>
                <a:spcPts val="1900"/>
              </a:lnSpc>
              <a:buNone/>
            </a:pPr>
            <a:r>
              <a:rPr lang="en-US" sz="1150" dirty="0">
                <a:solidFill>
                  <a:srgbClr val="333F70"/>
                </a:solidFill>
                <a:latin typeface="Open Sans" pitchFamily="34" charset="0"/>
                <a:ea typeface="Open Sans" pitchFamily="34" charset="-122"/>
                <a:cs typeface="Open Sans" pitchFamily="34" charset="-120"/>
              </a:rPr>
              <a:t>3</a:t>
            </a:r>
            <a:endParaRPr lang="en-US" sz="1150" dirty="0"/>
          </a:p>
        </p:txBody>
      </p:sp>
      <p:sp>
        <p:nvSpPr>
          <p:cNvPr id="29" name="Text 27"/>
          <p:cNvSpPr/>
          <p:nvPr/>
        </p:nvSpPr>
        <p:spPr>
          <a:xfrm>
            <a:off x="11235333" y="4866799"/>
            <a:ext cx="1195864" cy="241935"/>
          </a:xfrm>
          <a:prstGeom prst="rect">
            <a:avLst/>
          </a:prstGeom>
          <a:noFill/>
          <a:ln/>
        </p:spPr>
        <p:txBody>
          <a:bodyPr wrap="none" lIns="0" tIns="0" rIns="0" bIns="0" rtlCol="0" anchor="t"/>
          <a:lstStyle/>
          <a:p>
            <a:pPr algn="l" indent="0" marL="0">
              <a:lnSpc>
                <a:spcPts val="1900"/>
              </a:lnSpc>
              <a:buNone/>
            </a:pPr>
            <a:r>
              <a:rPr lang="en-US" sz="1150" dirty="0">
                <a:solidFill>
                  <a:srgbClr val="333F70"/>
                </a:solidFill>
                <a:latin typeface="Open Sans" pitchFamily="34" charset="0"/>
                <a:ea typeface="Open Sans" pitchFamily="34" charset="-122"/>
                <a:cs typeface="Open Sans" pitchFamily="34" charset="-120"/>
              </a:rPr>
              <a:t>3</a:t>
            </a:r>
            <a:endParaRPr lang="en-US" sz="1150" dirty="0"/>
          </a:p>
        </p:txBody>
      </p:sp>
      <p:sp>
        <p:nvSpPr>
          <p:cNvPr id="30" name="Text 28"/>
          <p:cNvSpPr/>
          <p:nvPr/>
        </p:nvSpPr>
        <p:spPr>
          <a:xfrm>
            <a:off x="12741235" y="4866799"/>
            <a:ext cx="1199674" cy="241935"/>
          </a:xfrm>
          <a:prstGeom prst="rect">
            <a:avLst/>
          </a:prstGeom>
          <a:noFill/>
          <a:ln/>
        </p:spPr>
        <p:txBody>
          <a:bodyPr wrap="none" lIns="0" tIns="0" rIns="0" bIns="0" rtlCol="0" anchor="t"/>
          <a:lstStyle/>
          <a:p>
            <a:pPr algn="l" indent="0" marL="0">
              <a:lnSpc>
                <a:spcPts val="1900"/>
              </a:lnSpc>
              <a:buNone/>
            </a:pPr>
            <a:r>
              <a:rPr lang="en-US" sz="1150" dirty="0">
                <a:solidFill>
                  <a:srgbClr val="333F70"/>
                </a:solidFill>
                <a:latin typeface="Open Sans" pitchFamily="34" charset="0"/>
                <a:ea typeface="Open Sans" pitchFamily="34" charset="-122"/>
                <a:cs typeface="Open Sans" pitchFamily="34" charset="-120"/>
              </a:rPr>
              <a:t>25</a:t>
            </a:r>
            <a:endParaRPr lang="en-US" sz="1150" dirty="0"/>
          </a:p>
        </p:txBody>
      </p:sp>
      <p:sp>
        <p:nvSpPr>
          <p:cNvPr id="31" name="Shape 29"/>
          <p:cNvSpPr/>
          <p:nvPr/>
        </p:nvSpPr>
        <p:spPr>
          <a:xfrm>
            <a:off x="536853" y="5690949"/>
            <a:ext cx="13555266" cy="680561"/>
          </a:xfrm>
          <a:prstGeom prst="rect">
            <a:avLst/>
          </a:prstGeom>
          <a:solidFill>
            <a:srgbClr val="FFFFFF">
              <a:alpha val="4000"/>
            </a:srgbClr>
          </a:solidFill>
          <a:ln/>
        </p:spPr>
      </p:sp>
      <p:sp>
        <p:nvSpPr>
          <p:cNvPr id="32" name="Text 30"/>
          <p:cNvSpPr/>
          <p:nvPr/>
        </p:nvSpPr>
        <p:spPr>
          <a:xfrm>
            <a:off x="690205" y="5789295"/>
            <a:ext cx="1199674" cy="483870"/>
          </a:xfrm>
          <a:prstGeom prst="rect">
            <a:avLst/>
          </a:prstGeom>
          <a:noFill/>
          <a:ln/>
        </p:spPr>
        <p:txBody>
          <a:bodyPr wrap="square" lIns="0" tIns="0" rIns="0" bIns="0" rtlCol="0" anchor="t"/>
          <a:lstStyle/>
          <a:p>
            <a:pPr algn="l" indent="0" marL="0">
              <a:lnSpc>
                <a:spcPts val="1900"/>
              </a:lnSpc>
              <a:buNone/>
            </a:pPr>
            <a:r>
              <a:rPr lang="en-US" sz="1150" dirty="0">
                <a:solidFill>
                  <a:srgbClr val="333F70"/>
                </a:solidFill>
                <a:latin typeface="Open Sans" pitchFamily="34" charset="0"/>
                <a:ea typeface="Open Sans" pitchFamily="34" charset="-122"/>
                <a:cs typeface="Open Sans" pitchFamily="34" charset="-120"/>
              </a:rPr>
              <a:t>Grocery/Delivery platform</a:t>
            </a:r>
            <a:endParaRPr lang="en-US" sz="1150" dirty="0"/>
          </a:p>
        </p:txBody>
      </p:sp>
      <p:sp>
        <p:nvSpPr>
          <p:cNvPr id="33" name="Text 31"/>
          <p:cNvSpPr/>
          <p:nvPr/>
        </p:nvSpPr>
        <p:spPr>
          <a:xfrm>
            <a:off x="2199918" y="5789295"/>
            <a:ext cx="1195864" cy="241935"/>
          </a:xfrm>
          <a:prstGeom prst="rect">
            <a:avLst/>
          </a:prstGeom>
          <a:noFill/>
          <a:ln/>
        </p:spPr>
        <p:txBody>
          <a:bodyPr wrap="none" lIns="0" tIns="0" rIns="0" bIns="0" rtlCol="0" anchor="t"/>
          <a:lstStyle/>
          <a:p>
            <a:pPr algn="l" indent="0" marL="0">
              <a:lnSpc>
                <a:spcPts val="1900"/>
              </a:lnSpc>
              <a:buNone/>
            </a:pPr>
            <a:r>
              <a:rPr lang="en-US" sz="1150" dirty="0">
                <a:solidFill>
                  <a:srgbClr val="333F70"/>
                </a:solidFill>
                <a:latin typeface="Open Sans" pitchFamily="34" charset="0"/>
                <a:ea typeface="Open Sans" pitchFamily="34" charset="-122"/>
                <a:cs typeface="Open Sans" pitchFamily="34" charset="-120"/>
              </a:rPr>
              <a:t>4</a:t>
            </a:r>
            <a:endParaRPr lang="en-US" sz="1150" dirty="0"/>
          </a:p>
        </p:txBody>
      </p:sp>
      <p:sp>
        <p:nvSpPr>
          <p:cNvPr id="34" name="Text 32"/>
          <p:cNvSpPr/>
          <p:nvPr/>
        </p:nvSpPr>
        <p:spPr>
          <a:xfrm>
            <a:off x="3705820" y="5789295"/>
            <a:ext cx="1195864" cy="241935"/>
          </a:xfrm>
          <a:prstGeom prst="rect">
            <a:avLst/>
          </a:prstGeom>
          <a:noFill/>
          <a:ln/>
        </p:spPr>
        <p:txBody>
          <a:bodyPr wrap="none" lIns="0" tIns="0" rIns="0" bIns="0" rtlCol="0" anchor="t"/>
          <a:lstStyle/>
          <a:p>
            <a:pPr algn="l" indent="0" marL="0">
              <a:lnSpc>
                <a:spcPts val="1900"/>
              </a:lnSpc>
              <a:buNone/>
            </a:pPr>
            <a:r>
              <a:rPr lang="en-US" sz="1150" dirty="0">
                <a:solidFill>
                  <a:srgbClr val="333F70"/>
                </a:solidFill>
                <a:latin typeface="Open Sans" pitchFamily="34" charset="0"/>
                <a:ea typeface="Open Sans" pitchFamily="34" charset="-122"/>
                <a:cs typeface="Open Sans" pitchFamily="34" charset="-120"/>
              </a:rPr>
              <a:t>3</a:t>
            </a:r>
            <a:endParaRPr lang="en-US" sz="1150" dirty="0"/>
          </a:p>
        </p:txBody>
      </p:sp>
      <p:sp>
        <p:nvSpPr>
          <p:cNvPr id="35" name="Text 33"/>
          <p:cNvSpPr/>
          <p:nvPr/>
        </p:nvSpPr>
        <p:spPr>
          <a:xfrm>
            <a:off x="5211723" y="5789295"/>
            <a:ext cx="1195864" cy="241935"/>
          </a:xfrm>
          <a:prstGeom prst="rect">
            <a:avLst/>
          </a:prstGeom>
          <a:noFill/>
          <a:ln/>
        </p:spPr>
        <p:txBody>
          <a:bodyPr wrap="none" lIns="0" tIns="0" rIns="0" bIns="0" rtlCol="0" anchor="t"/>
          <a:lstStyle/>
          <a:p>
            <a:pPr algn="l" indent="0" marL="0">
              <a:lnSpc>
                <a:spcPts val="1900"/>
              </a:lnSpc>
              <a:buNone/>
            </a:pPr>
            <a:r>
              <a:rPr lang="en-US" sz="1150" dirty="0">
                <a:solidFill>
                  <a:srgbClr val="333F70"/>
                </a:solidFill>
                <a:latin typeface="Open Sans" pitchFamily="34" charset="0"/>
                <a:ea typeface="Open Sans" pitchFamily="34" charset="-122"/>
                <a:cs typeface="Open Sans" pitchFamily="34" charset="-120"/>
              </a:rPr>
              <a:t>3</a:t>
            </a:r>
            <a:endParaRPr lang="en-US" sz="1150" dirty="0"/>
          </a:p>
        </p:txBody>
      </p:sp>
      <p:sp>
        <p:nvSpPr>
          <p:cNvPr id="36" name="Text 34"/>
          <p:cNvSpPr/>
          <p:nvPr/>
        </p:nvSpPr>
        <p:spPr>
          <a:xfrm>
            <a:off x="6717625" y="5789295"/>
            <a:ext cx="1195864" cy="241935"/>
          </a:xfrm>
          <a:prstGeom prst="rect">
            <a:avLst/>
          </a:prstGeom>
          <a:noFill/>
          <a:ln/>
        </p:spPr>
        <p:txBody>
          <a:bodyPr wrap="none" lIns="0" tIns="0" rIns="0" bIns="0" rtlCol="0" anchor="t"/>
          <a:lstStyle/>
          <a:p>
            <a:pPr algn="l" indent="0" marL="0">
              <a:lnSpc>
                <a:spcPts val="1900"/>
              </a:lnSpc>
              <a:buNone/>
            </a:pPr>
            <a:r>
              <a:rPr lang="en-US" sz="1150" dirty="0">
                <a:solidFill>
                  <a:srgbClr val="333F70"/>
                </a:solidFill>
                <a:latin typeface="Open Sans" pitchFamily="34" charset="0"/>
                <a:ea typeface="Open Sans" pitchFamily="34" charset="-122"/>
                <a:cs typeface="Open Sans" pitchFamily="34" charset="-120"/>
              </a:rPr>
              <a:t>4</a:t>
            </a:r>
            <a:endParaRPr lang="en-US" sz="1150" dirty="0"/>
          </a:p>
        </p:txBody>
      </p:sp>
      <p:sp>
        <p:nvSpPr>
          <p:cNvPr id="37" name="Text 35"/>
          <p:cNvSpPr/>
          <p:nvPr/>
        </p:nvSpPr>
        <p:spPr>
          <a:xfrm>
            <a:off x="8223528" y="5789295"/>
            <a:ext cx="1195864" cy="241935"/>
          </a:xfrm>
          <a:prstGeom prst="rect">
            <a:avLst/>
          </a:prstGeom>
          <a:noFill/>
          <a:ln/>
        </p:spPr>
        <p:txBody>
          <a:bodyPr wrap="none" lIns="0" tIns="0" rIns="0" bIns="0" rtlCol="0" anchor="t"/>
          <a:lstStyle/>
          <a:p>
            <a:pPr algn="l" indent="0" marL="0">
              <a:lnSpc>
                <a:spcPts val="1900"/>
              </a:lnSpc>
              <a:buNone/>
            </a:pPr>
            <a:r>
              <a:rPr lang="en-US" sz="1150" dirty="0">
                <a:solidFill>
                  <a:srgbClr val="333F70"/>
                </a:solidFill>
                <a:latin typeface="Open Sans" pitchFamily="34" charset="0"/>
                <a:ea typeface="Open Sans" pitchFamily="34" charset="-122"/>
                <a:cs typeface="Open Sans" pitchFamily="34" charset="-120"/>
              </a:rPr>
              <a:t>5</a:t>
            </a:r>
            <a:endParaRPr lang="en-US" sz="1150" dirty="0"/>
          </a:p>
        </p:txBody>
      </p:sp>
      <p:sp>
        <p:nvSpPr>
          <p:cNvPr id="38" name="Text 36"/>
          <p:cNvSpPr/>
          <p:nvPr/>
        </p:nvSpPr>
        <p:spPr>
          <a:xfrm>
            <a:off x="9729430" y="5789295"/>
            <a:ext cx="1195864" cy="241935"/>
          </a:xfrm>
          <a:prstGeom prst="rect">
            <a:avLst/>
          </a:prstGeom>
          <a:noFill/>
          <a:ln/>
        </p:spPr>
        <p:txBody>
          <a:bodyPr wrap="none" lIns="0" tIns="0" rIns="0" bIns="0" rtlCol="0" anchor="t"/>
          <a:lstStyle/>
          <a:p>
            <a:pPr algn="l" indent="0" marL="0">
              <a:lnSpc>
                <a:spcPts val="1900"/>
              </a:lnSpc>
              <a:buNone/>
            </a:pPr>
            <a:r>
              <a:rPr lang="en-US" sz="1150" dirty="0">
                <a:solidFill>
                  <a:srgbClr val="333F70"/>
                </a:solidFill>
                <a:latin typeface="Open Sans" pitchFamily="34" charset="0"/>
                <a:ea typeface="Open Sans" pitchFamily="34" charset="-122"/>
                <a:cs typeface="Open Sans" pitchFamily="34" charset="-120"/>
              </a:rPr>
              <a:t>4</a:t>
            </a:r>
            <a:endParaRPr lang="en-US" sz="1150" dirty="0"/>
          </a:p>
        </p:txBody>
      </p:sp>
      <p:sp>
        <p:nvSpPr>
          <p:cNvPr id="39" name="Text 37"/>
          <p:cNvSpPr/>
          <p:nvPr/>
        </p:nvSpPr>
        <p:spPr>
          <a:xfrm>
            <a:off x="11235333" y="5789295"/>
            <a:ext cx="1195864" cy="241935"/>
          </a:xfrm>
          <a:prstGeom prst="rect">
            <a:avLst/>
          </a:prstGeom>
          <a:noFill/>
          <a:ln/>
        </p:spPr>
        <p:txBody>
          <a:bodyPr wrap="none" lIns="0" tIns="0" rIns="0" bIns="0" rtlCol="0" anchor="t"/>
          <a:lstStyle/>
          <a:p>
            <a:pPr algn="l" indent="0" marL="0">
              <a:lnSpc>
                <a:spcPts val="1900"/>
              </a:lnSpc>
              <a:buNone/>
            </a:pPr>
            <a:r>
              <a:rPr lang="en-US" sz="1150" dirty="0">
                <a:solidFill>
                  <a:srgbClr val="333F70"/>
                </a:solidFill>
                <a:latin typeface="Open Sans" pitchFamily="34" charset="0"/>
                <a:ea typeface="Open Sans" pitchFamily="34" charset="-122"/>
                <a:cs typeface="Open Sans" pitchFamily="34" charset="-120"/>
              </a:rPr>
              <a:t>5</a:t>
            </a:r>
            <a:endParaRPr lang="en-US" sz="1150" dirty="0"/>
          </a:p>
        </p:txBody>
      </p:sp>
      <p:sp>
        <p:nvSpPr>
          <p:cNvPr id="40" name="Text 38"/>
          <p:cNvSpPr/>
          <p:nvPr/>
        </p:nvSpPr>
        <p:spPr>
          <a:xfrm>
            <a:off x="12741235" y="5789295"/>
            <a:ext cx="1199674" cy="241935"/>
          </a:xfrm>
          <a:prstGeom prst="rect">
            <a:avLst/>
          </a:prstGeom>
          <a:noFill/>
          <a:ln/>
        </p:spPr>
        <p:txBody>
          <a:bodyPr wrap="none" lIns="0" tIns="0" rIns="0" bIns="0" rtlCol="0" anchor="t"/>
          <a:lstStyle/>
          <a:p>
            <a:pPr algn="l" indent="0" marL="0">
              <a:lnSpc>
                <a:spcPts val="1900"/>
              </a:lnSpc>
              <a:buNone/>
            </a:pPr>
            <a:r>
              <a:rPr lang="en-US" sz="1150" dirty="0">
                <a:solidFill>
                  <a:srgbClr val="333F70"/>
                </a:solidFill>
                <a:latin typeface="Open Sans" pitchFamily="34" charset="0"/>
                <a:ea typeface="Open Sans" pitchFamily="34" charset="-122"/>
                <a:cs typeface="Open Sans" pitchFamily="34" charset="-120"/>
              </a:rPr>
              <a:t>28</a:t>
            </a:r>
            <a:endParaRPr lang="en-US" sz="1150" dirty="0"/>
          </a:p>
        </p:txBody>
      </p:sp>
      <p:sp>
        <p:nvSpPr>
          <p:cNvPr id="41" name="Shape 39"/>
          <p:cNvSpPr/>
          <p:nvPr/>
        </p:nvSpPr>
        <p:spPr>
          <a:xfrm>
            <a:off x="536853" y="6371511"/>
            <a:ext cx="13555266" cy="680561"/>
          </a:xfrm>
          <a:prstGeom prst="rect">
            <a:avLst/>
          </a:prstGeom>
          <a:solidFill>
            <a:srgbClr val="000000">
              <a:alpha val="4000"/>
            </a:srgbClr>
          </a:solidFill>
          <a:ln/>
        </p:spPr>
      </p:sp>
      <p:sp>
        <p:nvSpPr>
          <p:cNvPr id="42" name="Text 40"/>
          <p:cNvSpPr/>
          <p:nvPr/>
        </p:nvSpPr>
        <p:spPr>
          <a:xfrm>
            <a:off x="690205" y="6469856"/>
            <a:ext cx="1199674" cy="483870"/>
          </a:xfrm>
          <a:prstGeom prst="rect">
            <a:avLst/>
          </a:prstGeom>
          <a:noFill/>
          <a:ln/>
        </p:spPr>
        <p:txBody>
          <a:bodyPr wrap="square" lIns="0" tIns="0" rIns="0" bIns="0" rtlCol="0" anchor="t"/>
          <a:lstStyle/>
          <a:p>
            <a:pPr algn="l" indent="0" marL="0">
              <a:lnSpc>
                <a:spcPts val="1900"/>
              </a:lnSpc>
              <a:buNone/>
            </a:pPr>
            <a:r>
              <a:rPr lang="en-US" sz="1150" dirty="0">
                <a:solidFill>
                  <a:srgbClr val="333F70"/>
                </a:solidFill>
                <a:latin typeface="Open Sans" pitchFamily="34" charset="0"/>
                <a:ea typeface="Open Sans" pitchFamily="34" charset="-122"/>
                <a:cs typeface="Open Sans" pitchFamily="34" charset="-120"/>
              </a:rPr>
              <a:t>Recipe/inventory app</a:t>
            </a:r>
            <a:endParaRPr lang="en-US" sz="1150" dirty="0"/>
          </a:p>
        </p:txBody>
      </p:sp>
      <p:sp>
        <p:nvSpPr>
          <p:cNvPr id="43" name="Text 41"/>
          <p:cNvSpPr/>
          <p:nvPr/>
        </p:nvSpPr>
        <p:spPr>
          <a:xfrm>
            <a:off x="2199918" y="6469856"/>
            <a:ext cx="1195864" cy="241935"/>
          </a:xfrm>
          <a:prstGeom prst="rect">
            <a:avLst/>
          </a:prstGeom>
          <a:noFill/>
          <a:ln/>
        </p:spPr>
        <p:txBody>
          <a:bodyPr wrap="none" lIns="0" tIns="0" rIns="0" bIns="0" rtlCol="0" anchor="t"/>
          <a:lstStyle/>
          <a:p>
            <a:pPr algn="l" indent="0" marL="0">
              <a:lnSpc>
                <a:spcPts val="1900"/>
              </a:lnSpc>
              <a:buNone/>
            </a:pPr>
            <a:r>
              <a:rPr lang="en-US" sz="1150" dirty="0">
                <a:solidFill>
                  <a:srgbClr val="333F70"/>
                </a:solidFill>
                <a:latin typeface="Open Sans" pitchFamily="34" charset="0"/>
                <a:ea typeface="Open Sans" pitchFamily="34" charset="-122"/>
                <a:cs typeface="Open Sans" pitchFamily="34" charset="-120"/>
              </a:rPr>
              <a:t>3</a:t>
            </a:r>
            <a:endParaRPr lang="en-US" sz="1150" dirty="0"/>
          </a:p>
        </p:txBody>
      </p:sp>
      <p:sp>
        <p:nvSpPr>
          <p:cNvPr id="44" name="Text 42"/>
          <p:cNvSpPr/>
          <p:nvPr/>
        </p:nvSpPr>
        <p:spPr>
          <a:xfrm>
            <a:off x="3705820" y="6469856"/>
            <a:ext cx="1195864" cy="241935"/>
          </a:xfrm>
          <a:prstGeom prst="rect">
            <a:avLst/>
          </a:prstGeom>
          <a:noFill/>
          <a:ln/>
        </p:spPr>
        <p:txBody>
          <a:bodyPr wrap="none" lIns="0" tIns="0" rIns="0" bIns="0" rtlCol="0" anchor="t"/>
          <a:lstStyle/>
          <a:p>
            <a:pPr algn="l" indent="0" marL="0">
              <a:lnSpc>
                <a:spcPts val="1900"/>
              </a:lnSpc>
              <a:buNone/>
            </a:pPr>
            <a:r>
              <a:rPr lang="en-US" sz="1150" dirty="0">
                <a:solidFill>
                  <a:srgbClr val="333F70"/>
                </a:solidFill>
                <a:latin typeface="Open Sans" pitchFamily="34" charset="0"/>
                <a:ea typeface="Open Sans" pitchFamily="34" charset="-122"/>
                <a:cs typeface="Open Sans" pitchFamily="34" charset="-120"/>
              </a:rPr>
              <a:t>4</a:t>
            </a:r>
            <a:endParaRPr lang="en-US" sz="1150" dirty="0"/>
          </a:p>
        </p:txBody>
      </p:sp>
      <p:sp>
        <p:nvSpPr>
          <p:cNvPr id="45" name="Text 43"/>
          <p:cNvSpPr/>
          <p:nvPr/>
        </p:nvSpPr>
        <p:spPr>
          <a:xfrm>
            <a:off x="5211723" y="6469856"/>
            <a:ext cx="1195864" cy="241935"/>
          </a:xfrm>
          <a:prstGeom prst="rect">
            <a:avLst/>
          </a:prstGeom>
          <a:noFill/>
          <a:ln/>
        </p:spPr>
        <p:txBody>
          <a:bodyPr wrap="none" lIns="0" tIns="0" rIns="0" bIns="0" rtlCol="0" anchor="t"/>
          <a:lstStyle/>
          <a:p>
            <a:pPr algn="l" indent="0" marL="0">
              <a:lnSpc>
                <a:spcPts val="1900"/>
              </a:lnSpc>
              <a:buNone/>
            </a:pPr>
            <a:r>
              <a:rPr lang="en-US" sz="1150" dirty="0">
                <a:solidFill>
                  <a:srgbClr val="333F70"/>
                </a:solidFill>
                <a:latin typeface="Open Sans" pitchFamily="34" charset="0"/>
                <a:ea typeface="Open Sans" pitchFamily="34" charset="-122"/>
                <a:cs typeface="Open Sans" pitchFamily="34" charset="-120"/>
              </a:rPr>
              <a:t>3</a:t>
            </a:r>
            <a:endParaRPr lang="en-US" sz="1150" dirty="0"/>
          </a:p>
        </p:txBody>
      </p:sp>
      <p:sp>
        <p:nvSpPr>
          <p:cNvPr id="46" name="Text 44"/>
          <p:cNvSpPr/>
          <p:nvPr/>
        </p:nvSpPr>
        <p:spPr>
          <a:xfrm>
            <a:off x="6717625" y="6469856"/>
            <a:ext cx="1195864" cy="241935"/>
          </a:xfrm>
          <a:prstGeom prst="rect">
            <a:avLst/>
          </a:prstGeom>
          <a:noFill/>
          <a:ln/>
        </p:spPr>
        <p:txBody>
          <a:bodyPr wrap="none" lIns="0" tIns="0" rIns="0" bIns="0" rtlCol="0" anchor="t"/>
          <a:lstStyle/>
          <a:p>
            <a:pPr algn="l" indent="0" marL="0">
              <a:lnSpc>
                <a:spcPts val="1900"/>
              </a:lnSpc>
              <a:buNone/>
            </a:pPr>
            <a:r>
              <a:rPr lang="en-US" sz="1150" dirty="0">
                <a:solidFill>
                  <a:srgbClr val="333F70"/>
                </a:solidFill>
                <a:latin typeface="Open Sans" pitchFamily="34" charset="0"/>
                <a:ea typeface="Open Sans" pitchFamily="34" charset="-122"/>
                <a:cs typeface="Open Sans" pitchFamily="34" charset="-120"/>
              </a:rPr>
              <a:t>4</a:t>
            </a:r>
            <a:endParaRPr lang="en-US" sz="1150" dirty="0"/>
          </a:p>
        </p:txBody>
      </p:sp>
      <p:sp>
        <p:nvSpPr>
          <p:cNvPr id="47" name="Text 45"/>
          <p:cNvSpPr/>
          <p:nvPr/>
        </p:nvSpPr>
        <p:spPr>
          <a:xfrm>
            <a:off x="8223528" y="6469856"/>
            <a:ext cx="1195864" cy="241935"/>
          </a:xfrm>
          <a:prstGeom prst="rect">
            <a:avLst/>
          </a:prstGeom>
          <a:noFill/>
          <a:ln/>
        </p:spPr>
        <p:txBody>
          <a:bodyPr wrap="none" lIns="0" tIns="0" rIns="0" bIns="0" rtlCol="0" anchor="t"/>
          <a:lstStyle/>
          <a:p>
            <a:pPr algn="l" indent="0" marL="0">
              <a:lnSpc>
                <a:spcPts val="1900"/>
              </a:lnSpc>
              <a:buNone/>
            </a:pPr>
            <a:r>
              <a:rPr lang="en-US" sz="1150" dirty="0">
                <a:solidFill>
                  <a:srgbClr val="333F70"/>
                </a:solidFill>
                <a:latin typeface="Open Sans" pitchFamily="34" charset="0"/>
                <a:ea typeface="Open Sans" pitchFamily="34" charset="-122"/>
                <a:cs typeface="Open Sans" pitchFamily="34" charset="-120"/>
              </a:rPr>
              <a:t>3</a:t>
            </a:r>
            <a:endParaRPr lang="en-US" sz="1150" dirty="0"/>
          </a:p>
        </p:txBody>
      </p:sp>
      <p:sp>
        <p:nvSpPr>
          <p:cNvPr id="48" name="Text 46"/>
          <p:cNvSpPr/>
          <p:nvPr/>
        </p:nvSpPr>
        <p:spPr>
          <a:xfrm>
            <a:off x="9729430" y="6469856"/>
            <a:ext cx="1195864" cy="241935"/>
          </a:xfrm>
          <a:prstGeom prst="rect">
            <a:avLst/>
          </a:prstGeom>
          <a:noFill/>
          <a:ln/>
        </p:spPr>
        <p:txBody>
          <a:bodyPr wrap="none" lIns="0" tIns="0" rIns="0" bIns="0" rtlCol="0" anchor="t"/>
          <a:lstStyle/>
          <a:p>
            <a:pPr algn="l" indent="0" marL="0">
              <a:lnSpc>
                <a:spcPts val="1900"/>
              </a:lnSpc>
              <a:buNone/>
            </a:pPr>
            <a:r>
              <a:rPr lang="en-US" sz="1150" dirty="0">
                <a:solidFill>
                  <a:srgbClr val="333F70"/>
                </a:solidFill>
                <a:latin typeface="Open Sans" pitchFamily="34" charset="0"/>
                <a:ea typeface="Open Sans" pitchFamily="34" charset="-122"/>
                <a:cs typeface="Open Sans" pitchFamily="34" charset="-120"/>
              </a:rPr>
              <a:t>2</a:t>
            </a:r>
            <a:endParaRPr lang="en-US" sz="1150" dirty="0"/>
          </a:p>
        </p:txBody>
      </p:sp>
      <p:sp>
        <p:nvSpPr>
          <p:cNvPr id="49" name="Text 47"/>
          <p:cNvSpPr/>
          <p:nvPr/>
        </p:nvSpPr>
        <p:spPr>
          <a:xfrm>
            <a:off x="11235333" y="6469856"/>
            <a:ext cx="1195864" cy="241935"/>
          </a:xfrm>
          <a:prstGeom prst="rect">
            <a:avLst/>
          </a:prstGeom>
          <a:noFill/>
          <a:ln/>
        </p:spPr>
        <p:txBody>
          <a:bodyPr wrap="none" lIns="0" tIns="0" rIns="0" bIns="0" rtlCol="0" anchor="t"/>
          <a:lstStyle/>
          <a:p>
            <a:pPr algn="l" indent="0" marL="0">
              <a:lnSpc>
                <a:spcPts val="1900"/>
              </a:lnSpc>
              <a:buNone/>
            </a:pPr>
            <a:r>
              <a:rPr lang="en-US" sz="1150" dirty="0">
                <a:solidFill>
                  <a:srgbClr val="333F70"/>
                </a:solidFill>
                <a:latin typeface="Open Sans" pitchFamily="34" charset="0"/>
                <a:ea typeface="Open Sans" pitchFamily="34" charset="-122"/>
                <a:cs typeface="Open Sans" pitchFamily="34" charset="-120"/>
              </a:rPr>
              <a:t>2</a:t>
            </a:r>
            <a:endParaRPr lang="en-US" sz="1150" dirty="0"/>
          </a:p>
        </p:txBody>
      </p:sp>
      <p:sp>
        <p:nvSpPr>
          <p:cNvPr id="50" name="Text 48"/>
          <p:cNvSpPr/>
          <p:nvPr/>
        </p:nvSpPr>
        <p:spPr>
          <a:xfrm>
            <a:off x="12741235" y="6469856"/>
            <a:ext cx="1199674" cy="241935"/>
          </a:xfrm>
          <a:prstGeom prst="rect">
            <a:avLst/>
          </a:prstGeom>
          <a:noFill/>
          <a:ln/>
        </p:spPr>
        <p:txBody>
          <a:bodyPr wrap="none" lIns="0" tIns="0" rIns="0" bIns="0" rtlCol="0" anchor="t"/>
          <a:lstStyle/>
          <a:p>
            <a:pPr algn="l" indent="0" marL="0">
              <a:lnSpc>
                <a:spcPts val="1900"/>
              </a:lnSpc>
              <a:buNone/>
            </a:pPr>
            <a:r>
              <a:rPr lang="en-US" sz="1150" dirty="0">
                <a:solidFill>
                  <a:srgbClr val="333F70"/>
                </a:solidFill>
                <a:latin typeface="Open Sans" pitchFamily="34" charset="0"/>
                <a:ea typeface="Open Sans" pitchFamily="34" charset="-122"/>
                <a:cs typeface="Open Sans" pitchFamily="34" charset="-120"/>
              </a:rPr>
              <a:t>21</a:t>
            </a:r>
            <a:endParaRPr lang="en-US" sz="1150" dirty="0"/>
          </a:p>
        </p:txBody>
      </p:sp>
      <p:sp>
        <p:nvSpPr>
          <p:cNvPr id="51" name="Text 49"/>
          <p:cNvSpPr/>
          <p:nvPr/>
        </p:nvSpPr>
        <p:spPr>
          <a:xfrm>
            <a:off x="529233" y="7229713"/>
            <a:ext cx="13571934" cy="241935"/>
          </a:xfrm>
          <a:prstGeom prst="rect">
            <a:avLst/>
          </a:prstGeom>
          <a:noFill/>
          <a:ln/>
        </p:spPr>
        <p:txBody>
          <a:bodyPr wrap="none" lIns="0" tIns="0" rIns="0" bIns="0" rtlCol="0" anchor="t"/>
          <a:lstStyle/>
          <a:p>
            <a:pPr algn="l" indent="0" marL="0">
              <a:lnSpc>
                <a:spcPts val="1900"/>
              </a:lnSpc>
              <a:buNone/>
            </a:pPr>
            <a:r>
              <a:rPr lang="en-US" sz="1150" i="1" dirty="0">
                <a:solidFill>
                  <a:srgbClr val="333F70"/>
                </a:solidFill>
                <a:latin typeface="Open Sans" pitchFamily="34" charset="0"/>
                <a:ea typeface="Open Sans" pitchFamily="34" charset="-122"/>
                <a:cs typeface="Open Sans" pitchFamily="34" charset="-120"/>
              </a:rPr>
              <a:t>(Raw score = sum of 7 params — higher is stronger. You can apply weights; e.g., give Waste impact weight×2 if that’s the most important.)</a:t>
            </a:r>
            <a:endParaRPr lang="en-US" sz="11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504706" y="396835"/>
            <a:ext cx="3948589" cy="450652"/>
          </a:xfrm>
          <a:prstGeom prst="rect">
            <a:avLst/>
          </a:prstGeom>
          <a:noFill/>
          <a:ln/>
        </p:spPr>
        <p:txBody>
          <a:bodyPr wrap="none" lIns="0" tIns="0" rIns="0" bIns="0" rtlCol="0" anchor="t"/>
          <a:lstStyle/>
          <a:p>
            <a:pPr algn="l" indent="0" marL="0">
              <a:lnSpc>
                <a:spcPts val="3500"/>
              </a:lnSpc>
              <a:buNone/>
            </a:pPr>
            <a:r>
              <a:rPr lang="en-US" sz="2800" b="1" dirty="0">
                <a:solidFill>
                  <a:srgbClr val="333F70"/>
                </a:solidFill>
                <a:latin typeface="Unbounded Bold" pitchFamily="34" charset="0"/>
                <a:ea typeface="Unbounded Bold" pitchFamily="34" charset="-122"/>
                <a:cs typeface="Unbounded Bold" pitchFamily="34" charset="-120"/>
              </a:rPr>
              <a:t>Feature Analysis:</a:t>
            </a:r>
            <a:endParaRPr lang="en-US" sz="2800" dirty="0"/>
          </a:p>
        </p:txBody>
      </p:sp>
      <p:sp>
        <p:nvSpPr>
          <p:cNvPr id="3" name="Text 1"/>
          <p:cNvSpPr/>
          <p:nvPr/>
        </p:nvSpPr>
        <p:spPr>
          <a:xfrm>
            <a:off x="504706" y="1135856"/>
            <a:ext cx="13620988" cy="230624"/>
          </a:xfrm>
          <a:prstGeom prst="rect">
            <a:avLst/>
          </a:prstGeom>
          <a:noFill/>
          <a:ln/>
        </p:spPr>
        <p:txBody>
          <a:bodyPr wrap="none" lIns="0" tIns="0" rIns="0" bIns="0" rtlCol="0" anchor="t"/>
          <a:lstStyle/>
          <a:p>
            <a:pPr algn="l" indent="0" marL="0">
              <a:lnSpc>
                <a:spcPts val="1800"/>
              </a:lnSpc>
              <a:buNone/>
            </a:pPr>
            <a:r>
              <a:rPr lang="en-US" sz="1100" dirty="0">
                <a:solidFill>
                  <a:srgbClr val="333F70"/>
                </a:solidFill>
                <a:latin typeface="Open Sans" pitchFamily="34" charset="0"/>
                <a:ea typeface="Open Sans" pitchFamily="34" charset="-122"/>
                <a:cs typeface="Open Sans" pitchFamily="34" charset="-120"/>
              </a:rPr>
              <a:t>Here’s a </a:t>
            </a:r>
            <a:pPr algn="l" indent="0" marL="0">
              <a:lnSpc>
                <a:spcPts val="1800"/>
              </a:lnSpc>
              <a:buNone/>
            </a:pPr>
            <a:r>
              <a:rPr lang="en-US" sz="1100" b="1" dirty="0">
                <a:solidFill>
                  <a:srgbClr val="333F70"/>
                </a:solidFill>
                <a:latin typeface="Open Sans" pitchFamily="34" charset="0"/>
                <a:ea typeface="Open Sans" pitchFamily="34" charset="-122"/>
                <a:cs typeface="Open Sans" pitchFamily="34" charset="-120"/>
              </a:rPr>
              <a:t>5-point feature analysis</a:t>
            </a:r>
            <a:pPr algn="l" indent="0" marL="0">
              <a:lnSpc>
                <a:spcPts val="1800"/>
              </a:lnSpc>
              <a:buNone/>
            </a:pPr>
            <a:r>
              <a:rPr lang="en-US" sz="1100" dirty="0">
                <a:solidFill>
                  <a:srgbClr val="333F70"/>
                </a:solidFill>
                <a:latin typeface="Open Sans" pitchFamily="34" charset="0"/>
                <a:ea typeface="Open Sans" pitchFamily="34" charset="-122"/>
                <a:cs typeface="Open Sans" pitchFamily="34" charset="-120"/>
              </a:rPr>
              <a:t> for a </a:t>
            </a:r>
            <a:pPr algn="l" indent="0" marL="0">
              <a:lnSpc>
                <a:spcPts val="1800"/>
              </a:lnSpc>
              <a:buNone/>
            </a:pPr>
            <a:r>
              <a:rPr lang="en-US" sz="1100" b="1" dirty="0">
                <a:solidFill>
                  <a:srgbClr val="333F70"/>
                </a:solidFill>
                <a:latin typeface="Open Sans" pitchFamily="34" charset="0"/>
                <a:ea typeface="Open Sans" pitchFamily="34" charset="-122"/>
                <a:cs typeface="Open Sans" pitchFamily="34" charset="-120"/>
              </a:rPr>
              <a:t>Smart Grocery Companion App for Food Waste Reduction</a:t>
            </a:r>
            <a:pPr algn="l" indent="0" marL="0">
              <a:lnSpc>
                <a:spcPts val="1800"/>
              </a:lnSpc>
              <a:buNone/>
            </a:pPr>
            <a:r>
              <a:rPr lang="en-US" sz="1100" dirty="0">
                <a:solidFill>
                  <a:srgbClr val="333F70"/>
                </a:solidFill>
                <a:latin typeface="Open Sans" pitchFamily="34" charset="0"/>
                <a:ea typeface="Open Sans" pitchFamily="34" charset="-122"/>
                <a:cs typeface="Open Sans" pitchFamily="34" charset="-120"/>
              </a:rPr>
              <a:t> — simple and clear:</a:t>
            </a:r>
            <a:endParaRPr lang="en-US" sz="1100" dirty="0"/>
          </a:p>
        </p:txBody>
      </p:sp>
      <p:sp>
        <p:nvSpPr>
          <p:cNvPr id="4" name="Text 2"/>
          <p:cNvSpPr/>
          <p:nvPr/>
        </p:nvSpPr>
        <p:spPr>
          <a:xfrm>
            <a:off x="504706" y="1582817"/>
            <a:ext cx="3756422" cy="270391"/>
          </a:xfrm>
          <a:prstGeom prst="rect">
            <a:avLst/>
          </a:prstGeom>
          <a:noFill/>
          <a:ln/>
        </p:spPr>
        <p:txBody>
          <a:bodyPr wrap="none" lIns="0" tIns="0" rIns="0" bIns="0" rtlCol="0" anchor="t"/>
          <a:lstStyle/>
          <a:p>
            <a:pPr algn="l" indent="0" marL="0">
              <a:lnSpc>
                <a:spcPts val="2100"/>
              </a:lnSpc>
              <a:buNone/>
            </a:pPr>
            <a:r>
              <a:rPr lang="en-US" sz="1700" b="1" dirty="0">
                <a:solidFill>
                  <a:srgbClr val="333F70"/>
                </a:solidFill>
                <a:latin typeface="Unbounded Bold" pitchFamily="34" charset="0"/>
                <a:ea typeface="Unbounded Bold" pitchFamily="34" charset="-122"/>
                <a:cs typeface="Unbounded Bold" pitchFamily="34" charset="-120"/>
              </a:rPr>
              <a:t> </a:t>
            </a:r>
            <a:pPr algn="l" indent="0" marL="0">
              <a:lnSpc>
                <a:spcPts val="2100"/>
              </a:lnSpc>
              <a:buNone/>
            </a:pPr>
            <a:r>
              <a:rPr lang="en-US" sz="1700" b="1" dirty="0">
                <a:solidFill>
                  <a:srgbClr val="333F70"/>
                </a:solidFill>
                <a:latin typeface="Unbounded Bold" pitchFamily="34" charset="0"/>
                <a:ea typeface="Unbounded Bold" pitchFamily="34" charset="-122"/>
                <a:cs typeface="Unbounded Bold" pitchFamily="34" charset="-120"/>
              </a:rPr>
              <a:t>1. Smart Inventory Tracking</a:t>
            </a:r>
            <a:endParaRPr lang="en-US" sz="1700" dirty="0"/>
          </a:p>
        </p:txBody>
      </p:sp>
      <p:sp>
        <p:nvSpPr>
          <p:cNvPr id="5" name="Text 3"/>
          <p:cNvSpPr/>
          <p:nvPr/>
        </p:nvSpPr>
        <p:spPr>
          <a:xfrm>
            <a:off x="504706" y="2069544"/>
            <a:ext cx="13620988" cy="230624"/>
          </a:xfrm>
          <a:prstGeom prst="rect">
            <a:avLst/>
          </a:prstGeom>
          <a:noFill/>
          <a:ln/>
        </p:spPr>
        <p:txBody>
          <a:bodyPr wrap="none" lIns="0" tIns="0" rIns="0" bIns="0" rtlCol="0" anchor="t"/>
          <a:lstStyle/>
          <a:p>
            <a:pPr algn="l" marL="342900" indent="-342900">
              <a:lnSpc>
                <a:spcPts val="1800"/>
              </a:lnSpc>
              <a:buSzPct val="100000"/>
              <a:buChar char="•"/>
            </a:pPr>
            <a:r>
              <a:rPr lang="en-US" sz="1100" dirty="0">
                <a:solidFill>
                  <a:srgbClr val="333F70"/>
                </a:solidFill>
                <a:latin typeface="Open Sans" pitchFamily="34" charset="0"/>
                <a:ea typeface="Open Sans" pitchFamily="34" charset="-122"/>
                <a:cs typeface="Open Sans" pitchFamily="34" charset="-120"/>
              </a:rPr>
              <a:t>Automatically tracks groceries purchased (via receipts or manual input).</a:t>
            </a:r>
            <a:endParaRPr lang="en-US" sz="1100" dirty="0"/>
          </a:p>
        </p:txBody>
      </p:sp>
      <p:sp>
        <p:nvSpPr>
          <p:cNvPr id="6" name="Text 4"/>
          <p:cNvSpPr/>
          <p:nvPr/>
        </p:nvSpPr>
        <p:spPr>
          <a:xfrm>
            <a:off x="504706" y="2350532"/>
            <a:ext cx="13620988" cy="230624"/>
          </a:xfrm>
          <a:prstGeom prst="rect">
            <a:avLst/>
          </a:prstGeom>
          <a:noFill/>
          <a:ln/>
        </p:spPr>
        <p:txBody>
          <a:bodyPr wrap="none" lIns="0" tIns="0" rIns="0" bIns="0" rtlCol="0" anchor="t"/>
          <a:lstStyle/>
          <a:p>
            <a:pPr algn="l" marL="342900" indent="-342900">
              <a:lnSpc>
                <a:spcPts val="1800"/>
              </a:lnSpc>
              <a:buSzPct val="100000"/>
              <a:buChar char="•"/>
            </a:pPr>
            <a:r>
              <a:rPr lang="en-US" sz="1100" dirty="0">
                <a:solidFill>
                  <a:srgbClr val="333F70"/>
                </a:solidFill>
                <a:latin typeface="Open Sans" pitchFamily="34" charset="0"/>
                <a:ea typeface="Open Sans" pitchFamily="34" charset="-122"/>
                <a:cs typeface="Open Sans" pitchFamily="34" charset="-120"/>
              </a:rPr>
              <a:t>Sends expiry alerts and usage reminders.</a:t>
            </a:r>
            <a:endParaRPr lang="en-US" sz="1100" dirty="0"/>
          </a:p>
        </p:txBody>
      </p:sp>
      <p:sp>
        <p:nvSpPr>
          <p:cNvPr id="7" name="Text 5"/>
          <p:cNvSpPr/>
          <p:nvPr/>
        </p:nvSpPr>
        <p:spPr>
          <a:xfrm>
            <a:off x="504706" y="2797493"/>
            <a:ext cx="3790236" cy="270391"/>
          </a:xfrm>
          <a:prstGeom prst="rect">
            <a:avLst/>
          </a:prstGeom>
          <a:noFill/>
          <a:ln/>
        </p:spPr>
        <p:txBody>
          <a:bodyPr wrap="none" lIns="0" tIns="0" rIns="0" bIns="0" rtlCol="0" anchor="t"/>
          <a:lstStyle/>
          <a:p>
            <a:pPr algn="l" indent="0" marL="0">
              <a:lnSpc>
                <a:spcPts val="2100"/>
              </a:lnSpc>
              <a:buNone/>
            </a:pPr>
            <a:r>
              <a:rPr lang="en-US" sz="1700" b="1" dirty="0">
                <a:solidFill>
                  <a:srgbClr val="333F70"/>
                </a:solidFill>
                <a:latin typeface="Unbounded Bold" pitchFamily="34" charset="0"/>
                <a:ea typeface="Unbounded Bold" pitchFamily="34" charset="-122"/>
                <a:cs typeface="Unbounded Bold" pitchFamily="34" charset="-120"/>
              </a:rPr>
              <a:t> </a:t>
            </a:r>
            <a:pPr algn="l" indent="0" marL="0">
              <a:lnSpc>
                <a:spcPts val="2100"/>
              </a:lnSpc>
              <a:buNone/>
            </a:pPr>
            <a:r>
              <a:rPr lang="en-US" sz="1700" b="1" dirty="0">
                <a:solidFill>
                  <a:srgbClr val="333F70"/>
                </a:solidFill>
                <a:latin typeface="Unbounded Bold" pitchFamily="34" charset="0"/>
                <a:ea typeface="Unbounded Bold" pitchFamily="34" charset="-122"/>
                <a:cs typeface="Unbounded Bold" pitchFamily="34" charset="-120"/>
              </a:rPr>
              <a:t>2. Expiry Date Notifications</a:t>
            </a:r>
            <a:endParaRPr lang="en-US" sz="1700" dirty="0"/>
          </a:p>
        </p:txBody>
      </p:sp>
      <p:sp>
        <p:nvSpPr>
          <p:cNvPr id="8" name="Text 6"/>
          <p:cNvSpPr/>
          <p:nvPr/>
        </p:nvSpPr>
        <p:spPr>
          <a:xfrm>
            <a:off x="504706" y="3284220"/>
            <a:ext cx="13620988" cy="230624"/>
          </a:xfrm>
          <a:prstGeom prst="rect">
            <a:avLst/>
          </a:prstGeom>
          <a:noFill/>
          <a:ln/>
        </p:spPr>
        <p:txBody>
          <a:bodyPr wrap="none" lIns="0" tIns="0" rIns="0" bIns="0" rtlCol="0" anchor="t"/>
          <a:lstStyle/>
          <a:p>
            <a:pPr algn="l" marL="342900" indent="-342900">
              <a:lnSpc>
                <a:spcPts val="1800"/>
              </a:lnSpc>
              <a:buSzPct val="100000"/>
              <a:buChar char="•"/>
            </a:pPr>
            <a:r>
              <a:rPr lang="en-US" sz="1100" dirty="0">
                <a:solidFill>
                  <a:srgbClr val="333F70"/>
                </a:solidFill>
                <a:latin typeface="Open Sans" pitchFamily="34" charset="0"/>
                <a:ea typeface="Open Sans" pitchFamily="34" charset="-122"/>
                <a:cs typeface="Open Sans" pitchFamily="34" charset="-120"/>
              </a:rPr>
              <a:t>Scans barcodes or allows manual entry of expiry dates.</a:t>
            </a:r>
            <a:endParaRPr lang="en-US" sz="1100" dirty="0"/>
          </a:p>
        </p:txBody>
      </p:sp>
      <p:sp>
        <p:nvSpPr>
          <p:cNvPr id="9" name="Text 7"/>
          <p:cNvSpPr/>
          <p:nvPr/>
        </p:nvSpPr>
        <p:spPr>
          <a:xfrm>
            <a:off x="504706" y="3565208"/>
            <a:ext cx="13620988" cy="230624"/>
          </a:xfrm>
          <a:prstGeom prst="rect">
            <a:avLst/>
          </a:prstGeom>
          <a:noFill/>
          <a:ln/>
        </p:spPr>
        <p:txBody>
          <a:bodyPr wrap="none" lIns="0" tIns="0" rIns="0" bIns="0" rtlCol="0" anchor="t"/>
          <a:lstStyle/>
          <a:p>
            <a:pPr algn="l" marL="342900" indent="-342900">
              <a:lnSpc>
                <a:spcPts val="1800"/>
              </a:lnSpc>
              <a:buSzPct val="100000"/>
              <a:buChar char="•"/>
            </a:pPr>
            <a:r>
              <a:rPr lang="en-US" sz="1100" dirty="0">
                <a:solidFill>
                  <a:srgbClr val="333F70"/>
                </a:solidFill>
                <a:latin typeface="Open Sans" pitchFamily="34" charset="0"/>
                <a:ea typeface="Open Sans" pitchFamily="34" charset="-122"/>
                <a:cs typeface="Open Sans" pitchFamily="34" charset="-120"/>
              </a:rPr>
              <a:t>Sends push alerts for items nearing expiration.</a:t>
            </a:r>
            <a:endParaRPr lang="en-US" sz="1100" dirty="0"/>
          </a:p>
        </p:txBody>
      </p:sp>
      <p:sp>
        <p:nvSpPr>
          <p:cNvPr id="10" name="Text 8"/>
          <p:cNvSpPr/>
          <p:nvPr/>
        </p:nvSpPr>
        <p:spPr>
          <a:xfrm>
            <a:off x="504706" y="4012168"/>
            <a:ext cx="5145643" cy="270391"/>
          </a:xfrm>
          <a:prstGeom prst="rect">
            <a:avLst/>
          </a:prstGeom>
          <a:noFill/>
          <a:ln/>
        </p:spPr>
        <p:txBody>
          <a:bodyPr wrap="none" lIns="0" tIns="0" rIns="0" bIns="0" rtlCol="0" anchor="t"/>
          <a:lstStyle/>
          <a:p>
            <a:pPr algn="l" indent="0" marL="0">
              <a:lnSpc>
                <a:spcPts val="2100"/>
              </a:lnSpc>
              <a:buNone/>
            </a:pPr>
            <a:r>
              <a:rPr lang="en-US" sz="1700" b="1" dirty="0">
                <a:solidFill>
                  <a:srgbClr val="333F70"/>
                </a:solidFill>
                <a:latin typeface="Unbounded Bold" pitchFamily="34" charset="0"/>
                <a:ea typeface="Unbounded Bold" pitchFamily="34" charset="-122"/>
                <a:cs typeface="Unbounded Bold" pitchFamily="34" charset="-120"/>
              </a:rPr>
              <a:t> </a:t>
            </a:r>
            <a:pPr algn="l" indent="0" marL="0">
              <a:lnSpc>
                <a:spcPts val="2100"/>
              </a:lnSpc>
              <a:buNone/>
            </a:pPr>
            <a:r>
              <a:rPr lang="en-US" sz="1700" b="1" dirty="0">
                <a:solidFill>
                  <a:srgbClr val="333F70"/>
                </a:solidFill>
                <a:latin typeface="Unbounded Bold" pitchFamily="34" charset="0"/>
                <a:ea typeface="Unbounded Bold" pitchFamily="34" charset="-122"/>
                <a:cs typeface="Unbounded Bold" pitchFamily="34" charset="-120"/>
              </a:rPr>
              <a:t>3. Recipe Suggestions from Leftovers</a:t>
            </a:r>
            <a:endParaRPr lang="en-US" sz="1700" dirty="0"/>
          </a:p>
        </p:txBody>
      </p:sp>
      <p:sp>
        <p:nvSpPr>
          <p:cNvPr id="11" name="Text 9"/>
          <p:cNvSpPr/>
          <p:nvPr/>
        </p:nvSpPr>
        <p:spPr>
          <a:xfrm>
            <a:off x="504706" y="4498896"/>
            <a:ext cx="13620988" cy="230624"/>
          </a:xfrm>
          <a:prstGeom prst="rect">
            <a:avLst/>
          </a:prstGeom>
          <a:noFill/>
          <a:ln/>
        </p:spPr>
        <p:txBody>
          <a:bodyPr wrap="none" lIns="0" tIns="0" rIns="0" bIns="0" rtlCol="0" anchor="t"/>
          <a:lstStyle/>
          <a:p>
            <a:pPr algn="l" marL="342900" indent="-342900">
              <a:lnSpc>
                <a:spcPts val="1800"/>
              </a:lnSpc>
              <a:buSzPct val="100000"/>
              <a:buChar char="•"/>
            </a:pPr>
            <a:r>
              <a:rPr lang="en-US" sz="1100" dirty="0">
                <a:solidFill>
                  <a:srgbClr val="333F70"/>
                </a:solidFill>
                <a:latin typeface="Open Sans" pitchFamily="34" charset="0"/>
                <a:ea typeface="Open Sans" pitchFamily="34" charset="-122"/>
                <a:cs typeface="Open Sans" pitchFamily="34" charset="-120"/>
              </a:rPr>
              <a:t>Recommends recipes based on available and soon-to-expire items.</a:t>
            </a:r>
            <a:endParaRPr lang="en-US" sz="1100" dirty="0"/>
          </a:p>
        </p:txBody>
      </p:sp>
      <p:sp>
        <p:nvSpPr>
          <p:cNvPr id="12" name="Text 10"/>
          <p:cNvSpPr/>
          <p:nvPr/>
        </p:nvSpPr>
        <p:spPr>
          <a:xfrm>
            <a:off x="504706" y="4779883"/>
            <a:ext cx="13620988" cy="230624"/>
          </a:xfrm>
          <a:prstGeom prst="rect">
            <a:avLst/>
          </a:prstGeom>
          <a:noFill/>
          <a:ln/>
        </p:spPr>
        <p:txBody>
          <a:bodyPr wrap="none" lIns="0" tIns="0" rIns="0" bIns="0" rtlCol="0" anchor="t"/>
          <a:lstStyle/>
          <a:p>
            <a:pPr algn="l" marL="342900" indent="-342900">
              <a:lnSpc>
                <a:spcPts val="1800"/>
              </a:lnSpc>
              <a:buSzPct val="100000"/>
              <a:buChar char="•"/>
            </a:pPr>
            <a:r>
              <a:rPr lang="en-US" sz="1100" dirty="0">
                <a:solidFill>
                  <a:srgbClr val="333F70"/>
                </a:solidFill>
                <a:latin typeface="Open Sans" pitchFamily="34" charset="0"/>
                <a:ea typeface="Open Sans" pitchFamily="34" charset="-122"/>
                <a:cs typeface="Open Sans" pitchFamily="34" charset="-120"/>
              </a:rPr>
              <a:t>Encourages creative meal planning and reduces waste.</a:t>
            </a:r>
            <a:endParaRPr lang="en-US" sz="1100" dirty="0"/>
          </a:p>
        </p:txBody>
      </p:sp>
      <p:sp>
        <p:nvSpPr>
          <p:cNvPr id="13" name="Text 11"/>
          <p:cNvSpPr/>
          <p:nvPr/>
        </p:nvSpPr>
        <p:spPr>
          <a:xfrm>
            <a:off x="504706" y="5226844"/>
            <a:ext cx="3093482" cy="270391"/>
          </a:xfrm>
          <a:prstGeom prst="rect">
            <a:avLst/>
          </a:prstGeom>
          <a:noFill/>
          <a:ln/>
        </p:spPr>
        <p:txBody>
          <a:bodyPr wrap="none" lIns="0" tIns="0" rIns="0" bIns="0" rtlCol="0" anchor="t"/>
          <a:lstStyle/>
          <a:p>
            <a:pPr algn="l" indent="0" marL="0">
              <a:lnSpc>
                <a:spcPts val="2100"/>
              </a:lnSpc>
              <a:buNone/>
            </a:pPr>
            <a:r>
              <a:rPr lang="en-US" sz="1700" b="1" dirty="0">
                <a:solidFill>
                  <a:srgbClr val="333F70"/>
                </a:solidFill>
                <a:latin typeface="Unbounded Bold" pitchFamily="34" charset="0"/>
                <a:ea typeface="Unbounded Bold" pitchFamily="34" charset="-122"/>
                <a:cs typeface="Unbounded Bold" pitchFamily="34" charset="-120"/>
              </a:rPr>
              <a:t>4. Smart Shopping List</a:t>
            </a:r>
            <a:endParaRPr lang="en-US" sz="1700" dirty="0"/>
          </a:p>
        </p:txBody>
      </p:sp>
      <p:sp>
        <p:nvSpPr>
          <p:cNvPr id="14" name="Text 12"/>
          <p:cNvSpPr/>
          <p:nvPr/>
        </p:nvSpPr>
        <p:spPr>
          <a:xfrm>
            <a:off x="504706" y="5713571"/>
            <a:ext cx="13620988" cy="230624"/>
          </a:xfrm>
          <a:prstGeom prst="rect">
            <a:avLst/>
          </a:prstGeom>
          <a:noFill/>
          <a:ln/>
        </p:spPr>
        <p:txBody>
          <a:bodyPr wrap="none" lIns="0" tIns="0" rIns="0" bIns="0" rtlCol="0" anchor="t"/>
          <a:lstStyle/>
          <a:p>
            <a:pPr algn="l" marL="342900" indent="-342900">
              <a:lnSpc>
                <a:spcPts val="1800"/>
              </a:lnSpc>
              <a:buSzPct val="100000"/>
              <a:buChar char="•"/>
            </a:pPr>
            <a:r>
              <a:rPr lang="en-US" sz="1100" dirty="0">
                <a:solidFill>
                  <a:srgbClr val="333F70"/>
                </a:solidFill>
                <a:latin typeface="Open Sans" pitchFamily="34" charset="0"/>
                <a:ea typeface="Open Sans" pitchFamily="34" charset="-122"/>
                <a:cs typeface="Open Sans" pitchFamily="34" charset="-120"/>
              </a:rPr>
              <a:t>Auto-generates shopping lists based on stock and meal plans.</a:t>
            </a:r>
            <a:endParaRPr lang="en-US" sz="1100" dirty="0"/>
          </a:p>
        </p:txBody>
      </p:sp>
      <p:sp>
        <p:nvSpPr>
          <p:cNvPr id="15" name="Text 13"/>
          <p:cNvSpPr/>
          <p:nvPr/>
        </p:nvSpPr>
        <p:spPr>
          <a:xfrm>
            <a:off x="504706" y="5994559"/>
            <a:ext cx="13620988" cy="230624"/>
          </a:xfrm>
          <a:prstGeom prst="rect">
            <a:avLst/>
          </a:prstGeom>
          <a:noFill/>
          <a:ln/>
        </p:spPr>
        <p:txBody>
          <a:bodyPr wrap="none" lIns="0" tIns="0" rIns="0" bIns="0" rtlCol="0" anchor="t"/>
          <a:lstStyle/>
          <a:p>
            <a:pPr algn="l" marL="342900" indent="-342900">
              <a:lnSpc>
                <a:spcPts val="1800"/>
              </a:lnSpc>
              <a:buSzPct val="100000"/>
              <a:buChar char="•"/>
            </a:pPr>
            <a:r>
              <a:rPr lang="en-US" sz="1100" dirty="0">
                <a:solidFill>
                  <a:srgbClr val="333F70"/>
                </a:solidFill>
                <a:latin typeface="Open Sans" pitchFamily="34" charset="0"/>
                <a:ea typeface="Open Sans" pitchFamily="34" charset="-122"/>
                <a:cs typeface="Open Sans" pitchFamily="34" charset="-120"/>
              </a:rPr>
              <a:t>Avoids overbuying by highlighting already-owned items.</a:t>
            </a:r>
            <a:endParaRPr lang="en-US" sz="1100" dirty="0"/>
          </a:p>
        </p:txBody>
      </p:sp>
      <p:sp>
        <p:nvSpPr>
          <p:cNvPr id="16" name="Text 14"/>
          <p:cNvSpPr/>
          <p:nvPr/>
        </p:nvSpPr>
        <p:spPr>
          <a:xfrm>
            <a:off x="504706" y="6441519"/>
            <a:ext cx="3900607" cy="270391"/>
          </a:xfrm>
          <a:prstGeom prst="rect">
            <a:avLst/>
          </a:prstGeom>
          <a:noFill/>
          <a:ln/>
        </p:spPr>
        <p:txBody>
          <a:bodyPr wrap="none" lIns="0" tIns="0" rIns="0" bIns="0" rtlCol="0" anchor="t"/>
          <a:lstStyle/>
          <a:p>
            <a:pPr algn="l" indent="0" marL="0">
              <a:lnSpc>
                <a:spcPts val="2100"/>
              </a:lnSpc>
              <a:buNone/>
            </a:pPr>
            <a:r>
              <a:rPr lang="en-US" sz="1700" b="1" dirty="0">
                <a:solidFill>
                  <a:srgbClr val="333F70"/>
                </a:solidFill>
                <a:latin typeface="Unbounded Bold" pitchFamily="34" charset="0"/>
                <a:ea typeface="Unbounded Bold" pitchFamily="34" charset="-122"/>
                <a:cs typeface="Unbounded Bold" pitchFamily="34" charset="-120"/>
              </a:rPr>
              <a:t> </a:t>
            </a:r>
            <a:pPr algn="l" indent="0" marL="0">
              <a:lnSpc>
                <a:spcPts val="2100"/>
              </a:lnSpc>
              <a:buNone/>
            </a:pPr>
            <a:r>
              <a:rPr lang="en-US" sz="1700" b="1" dirty="0">
                <a:solidFill>
                  <a:srgbClr val="333F70"/>
                </a:solidFill>
                <a:latin typeface="Unbounded Bold" pitchFamily="34" charset="0"/>
                <a:ea typeface="Unbounded Bold" pitchFamily="34" charset="-122"/>
                <a:cs typeface="Unbounded Bold" pitchFamily="34" charset="-120"/>
              </a:rPr>
              <a:t>5. Waste Tracking &amp; Insights</a:t>
            </a:r>
            <a:endParaRPr lang="en-US" sz="1700" dirty="0"/>
          </a:p>
        </p:txBody>
      </p:sp>
      <p:sp>
        <p:nvSpPr>
          <p:cNvPr id="17" name="Text 15"/>
          <p:cNvSpPr/>
          <p:nvPr/>
        </p:nvSpPr>
        <p:spPr>
          <a:xfrm>
            <a:off x="504706" y="6928247"/>
            <a:ext cx="13620988" cy="230624"/>
          </a:xfrm>
          <a:prstGeom prst="rect">
            <a:avLst/>
          </a:prstGeom>
          <a:noFill/>
          <a:ln/>
        </p:spPr>
        <p:txBody>
          <a:bodyPr wrap="none" lIns="0" tIns="0" rIns="0" bIns="0" rtlCol="0" anchor="t"/>
          <a:lstStyle/>
          <a:p>
            <a:pPr algn="l" marL="342900" indent="-342900">
              <a:lnSpc>
                <a:spcPts val="1800"/>
              </a:lnSpc>
              <a:buSzPct val="100000"/>
              <a:buChar char="•"/>
            </a:pPr>
            <a:r>
              <a:rPr lang="en-US" sz="1100" dirty="0">
                <a:solidFill>
                  <a:srgbClr val="333F70"/>
                </a:solidFill>
                <a:latin typeface="Open Sans" pitchFamily="34" charset="0"/>
                <a:ea typeface="Open Sans" pitchFamily="34" charset="-122"/>
                <a:cs typeface="Open Sans" pitchFamily="34" charset="-120"/>
              </a:rPr>
              <a:t>Tracks discarded food items and reasons (expired, unused, etc.).</a:t>
            </a:r>
            <a:endParaRPr lang="en-US" sz="1100" dirty="0"/>
          </a:p>
        </p:txBody>
      </p:sp>
      <p:sp>
        <p:nvSpPr>
          <p:cNvPr id="18" name="Text 16"/>
          <p:cNvSpPr/>
          <p:nvPr/>
        </p:nvSpPr>
        <p:spPr>
          <a:xfrm>
            <a:off x="504706" y="7209234"/>
            <a:ext cx="13620988" cy="230624"/>
          </a:xfrm>
          <a:prstGeom prst="rect">
            <a:avLst/>
          </a:prstGeom>
          <a:noFill/>
          <a:ln/>
        </p:spPr>
        <p:txBody>
          <a:bodyPr wrap="none" lIns="0" tIns="0" rIns="0" bIns="0" rtlCol="0" anchor="t"/>
          <a:lstStyle/>
          <a:p>
            <a:pPr algn="l" marL="342900" indent="-342900">
              <a:lnSpc>
                <a:spcPts val="1800"/>
              </a:lnSpc>
              <a:buSzPct val="100000"/>
              <a:buChar char="•"/>
            </a:pPr>
            <a:r>
              <a:rPr lang="en-US" sz="1100" dirty="0">
                <a:solidFill>
                  <a:srgbClr val="333F70"/>
                </a:solidFill>
                <a:latin typeface="Open Sans" pitchFamily="34" charset="0"/>
                <a:ea typeface="Open Sans" pitchFamily="34" charset="-122"/>
                <a:cs typeface="Open Sans" pitchFamily="34" charset="-120"/>
              </a:rPr>
              <a:t>Provides analytics on waste reduction over time.</a:t>
            </a:r>
            <a:endParaRPr lang="en-US" sz="1100" dirty="0"/>
          </a:p>
        </p:txBody>
      </p:sp>
      <p:sp>
        <p:nvSpPr>
          <p:cNvPr id="19" name="Text 17"/>
          <p:cNvSpPr/>
          <p:nvPr/>
        </p:nvSpPr>
        <p:spPr>
          <a:xfrm>
            <a:off x="504706" y="7602022"/>
            <a:ext cx="13620988" cy="230624"/>
          </a:xfrm>
          <a:prstGeom prst="rect">
            <a:avLst/>
          </a:prstGeom>
          <a:noFill/>
          <a:ln/>
        </p:spPr>
        <p:txBody>
          <a:bodyPr wrap="none" lIns="0" tIns="0" rIns="0" bIns="0" rtlCol="0" anchor="t"/>
          <a:lstStyle/>
          <a:p>
            <a:pPr algn="l" indent="0" marL="0">
              <a:lnSpc>
                <a:spcPts val="1800"/>
              </a:lnSpc>
              <a:buNone/>
            </a:pPr>
            <a:endParaRPr lang="en-US" sz="11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125147"/>
          </a:xfrm>
          <a:prstGeom prst="rect">
            <a:avLst/>
          </a:prstGeom>
        </p:spPr>
      </p:pic>
      <p:sp>
        <p:nvSpPr>
          <p:cNvPr id="3" name="Text 0"/>
          <p:cNvSpPr/>
          <p:nvPr/>
        </p:nvSpPr>
        <p:spPr>
          <a:xfrm>
            <a:off x="594955" y="2726888"/>
            <a:ext cx="6864429" cy="531257"/>
          </a:xfrm>
          <a:prstGeom prst="rect">
            <a:avLst/>
          </a:prstGeom>
          <a:noFill/>
          <a:ln/>
        </p:spPr>
        <p:txBody>
          <a:bodyPr wrap="none" lIns="0" tIns="0" rIns="0" bIns="0" rtlCol="0" anchor="t"/>
          <a:lstStyle/>
          <a:p>
            <a:pPr algn="l" indent="0" marL="0">
              <a:lnSpc>
                <a:spcPts val="4150"/>
              </a:lnSpc>
              <a:buNone/>
            </a:pPr>
            <a:r>
              <a:rPr lang="en-US" sz="3300" b="1" dirty="0">
                <a:solidFill>
                  <a:srgbClr val="333F70"/>
                </a:solidFill>
                <a:latin typeface="Unbounded Bold" pitchFamily="34" charset="0"/>
                <a:ea typeface="Unbounded Bold" pitchFamily="34" charset="-122"/>
                <a:cs typeface="Unbounded Bold" pitchFamily="34" charset="-120"/>
              </a:rPr>
              <a:t>Strategic Analysis: SWOT</a:t>
            </a:r>
            <a:endParaRPr lang="en-US" sz="3300" dirty="0"/>
          </a:p>
        </p:txBody>
      </p:sp>
      <p:sp>
        <p:nvSpPr>
          <p:cNvPr id="4" name="Text 1"/>
          <p:cNvSpPr/>
          <p:nvPr/>
        </p:nvSpPr>
        <p:spPr>
          <a:xfrm>
            <a:off x="594955" y="3513058"/>
            <a:ext cx="13440489" cy="271939"/>
          </a:xfrm>
          <a:prstGeom prst="rect">
            <a:avLst/>
          </a:prstGeom>
          <a:noFill/>
          <a:ln/>
        </p:spPr>
        <p:txBody>
          <a:bodyPr wrap="none" lIns="0" tIns="0" rIns="0" bIns="0" rtlCol="0" anchor="t"/>
          <a:lstStyle/>
          <a:p>
            <a:pPr algn="l" indent="0" marL="0">
              <a:lnSpc>
                <a:spcPts val="2100"/>
              </a:lnSpc>
              <a:buNone/>
            </a:pPr>
            <a:r>
              <a:rPr lang="en-US" sz="1300" dirty="0">
                <a:solidFill>
                  <a:srgbClr val="333F70"/>
                </a:solidFill>
                <a:latin typeface="Open Sans" pitchFamily="34" charset="0"/>
                <a:ea typeface="Open Sans" pitchFamily="34" charset="-122"/>
                <a:cs typeface="Open Sans" pitchFamily="34" charset="-120"/>
              </a:rPr>
              <a:t>A balanced view of the project's internal and external factors.</a:t>
            </a:r>
            <a:endParaRPr lang="en-US" sz="1300" dirty="0"/>
          </a:p>
        </p:txBody>
      </p:sp>
      <p:sp>
        <p:nvSpPr>
          <p:cNvPr id="5" name="Shape 2"/>
          <p:cNvSpPr/>
          <p:nvPr/>
        </p:nvSpPr>
        <p:spPr>
          <a:xfrm>
            <a:off x="594955" y="3976211"/>
            <a:ext cx="6635234" cy="1740813"/>
          </a:xfrm>
          <a:prstGeom prst="roundRect">
            <a:avLst>
              <a:gd name="adj" fmla="val 6303"/>
            </a:avLst>
          </a:prstGeom>
          <a:solidFill>
            <a:srgbClr val="FFFFFF"/>
          </a:solidFill>
          <a:ln w="22860">
            <a:solidFill>
              <a:srgbClr val="BCDBD4"/>
            </a:solidFill>
            <a:prstDash val="solid"/>
          </a:ln>
        </p:spPr>
      </p:sp>
      <p:sp>
        <p:nvSpPr>
          <p:cNvPr id="6" name="Shape 3"/>
          <p:cNvSpPr/>
          <p:nvPr/>
        </p:nvSpPr>
        <p:spPr>
          <a:xfrm>
            <a:off x="572095" y="3976211"/>
            <a:ext cx="91440" cy="1740813"/>
          </a:xfrm>
          <a:prstGeom prst="roundRect">
            <a:avLst>
              <a:gd name="adj" fmla="val 78090"/>
            </a:avLst>
          </a:prstGeom>
          <a:solidFill>
            <a:srgbClr val="26A688"/>
          </a:solidFill>
          <a:ln/>
        </p:spPr>
      </p:sp>
      <p:sp>
        <p:nvSpPr>
          <p:cNvPr id="7" name="Text 4"/>
          <p:cNvSpPr/>
          <p:nvPr/>
        </p:nvSpPr>
        <p:spPr>
          <a:xfrm>
            <a:off x="856298" y="4168973"/>
            <a:ext cx="2550200" cy="318730"/>
          </a:xfrm>
          <a:prstGeom prst="rect">
            <a:avLst/>
          </a:prstGeom>
          <a:noFill/>
          <a:ln/>
        </p:spPr>
        <p:txBody>
          <a:bodyPr wrap="none" lIns="0" tIns="0" rIns="0" bIns="0" rtlCol="0" anchor="t"/>
          <a:lstStyle/>
          <a:p>
            <a:pPr algn="l" indent="0" marL="0">
              <a:lnSpc>
                <a:spcPts val="2500"/>
              </a:lnSpc>
              <a:buNone/>
            </a:pPr>
            <a:r>
              <a:rPr lang="en-US" sz="2000" b="1" dirty="0">
                <a:solidFill>
                  <a:srgbClr val="333F70"/>
                </a:solidFill>
                <a:latin typeface="Unbounded Bold" pitchFamily="34" charset="0"/>
                <a:ea typeface="Unbounded Bold" pitchFamily="34" charset="-122"/>
                <a:cs typeface="Unbounded Bold" pitchFamily="34" charset="-120"/>
              </a:rPr>
              <a:t>Strengths</a:t>
            </a:r>
            <a:endParaRPr lang="en-US" sz="2000" dirty="0"/>
          </a:p>
        </p:txBody>
      </p:sp>
      <p:sp>
        <p:nvSpPr>
          <p:cNvPr id="8" name="Text 5"/>
          <p:cNvSpPr/>
          <p:nvPr/>
        </p:nvSpPr>
        <p:spPr>
          <a:xfrm>
            <a:off x="856298" y="4589621"/>
            <a:ext cx="6181130" cy="271939"/>
          </a:xfrm>
          <a:prstGeom prst="rect">
            <a:avLst/>
          </a:prstGeom>
          <a:noFill/>
          <a:ln/>
        </p:spPr>
        <p:txBody>
          <a:bodyPr wrap="none" lIns="0" tIns="0" rIns="0" bIns="0" rtlCol="0" anchor="t"/>
          <a:lstStyle/>
          <a:p>
            <a:pPr algn="l" marL="342900" indent="-342900">
              <a:lnSpc>
                <a:spcPts val="2100"/>
              </a:lnSpc>
              <a:buSzPct val="100000"/>
              <a:buChar char="•"/>
            </a:pPr>
            <a:r>
              <a:rPr lang="en-US" sz="1300" dirty="0">
                <a:solidFill>
                  <a:srgbClr val="333F70"/>
                </a:solidFill>
                <a:latin typeface="Open Sans" pitchFamily="34" charset="0"/>
                <a:ea typeface="Open Sans" pitchFamily="34" charset="-122"/>
                <a:cs typeface="Open Sans" pitchFamily="34" charset="-120"/>
              </a:rPr>
              <a:t>Unique focus on integrated waste reduction analytics.</a:t>
            </a:r>
            <a:endParaRPr lang="en-US" sz="1300" dirty="0"/>
          </a:p>
        </p:txBody>
      </p:sp>
      <p:sp>
        <p:nvSpPr>
          <p:cNvPr id="9" name="Text 6"/>
          <p:cNvSpPr/>
          <p:nvPr/>
        </p:nvSpPr>
        <p:spPr>
          <a:xfrm>
            <a:off x="856298" y="4920972"/>
            <a:ext cx="6181130" cy="271939"/>
          </a:xfrm>
          <a:prstGeom prst="rect">
            <a:avLst/>
          </a:prstGeom>
          <a:noFill/>
          <a:ln/>
        </p:spPr>
        <p:txBody>
          <a:bodyPr wrap="none" lIns="0" tIns="0" rIns="0" bIns="0" rtlCol="0" anchor="t"/>
          <a:lstStyle/>
          <a:p>
            <a:pPr algn="l" marL="342900" indent="-342900">
              <a:lnSpc>
                <a:spcPts val="2100"/>
              </a:lnSpc>
              <a:buSzPct val="100000"/>
              <a:buChar char="•"/>
            </a:pPr>
            <a:r>
              <a:rPr lang="en-US" sz="1300" dirty="0">
                <a:solidFill>
                  <a:srgbClr val="333F70"/>
                </a:solidFill>
                <a:latin typeface="Open Sans" pitchFamily="34" charset="0"/>
                <a:ea typeface="Open Sans" pitchFamily="34" charset="-122"/>
                <a:cs typeface="Open Sans" pitchFamily="34" charset="-120"/>
              </a:rPr>
              <a:t>High potential for user cost savings as a key motivator.</a:t>
            </a:r>
            <a:endParaRPr lang="en-US" sz="1300" dirty="0"/>
          </a:p>
        </p:txBody>
      </p:sp>
      <p:sp>
        <p:nvSpPr>
          <p:cNvPr id="10" name="Text 7"/>
          <p:cNvSpPr/>
          <p:nvPr/>
        </p:nvSpPr>
        <p:spPr>
          <a:xfrm>
            <a:off x="856298" y="5252323"/>
            <a:ext cx="6181130" cy="271939"/>
          </a:xfrm>
          <a:prstGeom prst="rect">
            <a:avLst/>
          </a:prstGeom>
          <a:noFill/>
          <a:ln/>
        </p:spPr>
        <p:txBody>
          <a:bodyPr wrap="none" lIns="0" tIns="0" rIns="0" bIns="0" rtlCol="0" anchor="t"/>
          <a:lstStyle/>
          <a:p>
            <a:pPr algn="l" marL="342900" indent="-342900">
              <a:lnSpc>
                <a:spcPts val="2100"/>
              </a:lnSpc>
              <a:buSzPct val="100000"/>
              <a:buChar char="•"/>
            </a:pPr>
            <a:r>
              <a:rPr lang="en-US" sz="1300" dirty="0">
                <a:solidFill>
                  <a:srgbClr val="333F70"/>
                </a:solidFill>
                <a:latin typeface="Open Sans" pitchFamily="34" charset="0"/>
                <a:ea typeface="Open Sans" pitchFamily="34" charset="-122"/>
                <a:cs typeface="Open Sans" pitchFamily="34" charset="-120"/>
              </a:rPr>
              <a:t>Intuitive interface designs (planned).</a:t>
            </a:r>
            <a:endParaRPr lang="en-US" sz="1300" dirty="0"/>
          </a:p>
        </p:txBody>
      </p:sp>
      <p:sp>
        <p:nvSpPr>
          <p:cNvPr id="11" name="Shape 8"/>
          <p:cNvSpPr/>
          <p:nvPr/>
        </p:nvSpPr>
        <p:spPr>
          <a:xfrm>
            <a:off x="7400092" y="3976211"/>
            <a:ext cx="6635353" cy="1740813"/>
          </a:xfrm>
          <a:prstGeom prst="roundRect">
            <a:avLst>
              <a:gd name="adj" fmla="val 6303"/>
            </a:avLst>
          </a:prstGeom>
          <a:solidFill>
            <a:srgbClr val="FFFFFF"/>
          </a:solidFill>
          <a:ln w="22860">
            <a:solidFill>
              <a:srgbClr val="BCDBD4"/>
            </a:solidFill>
            <a:prstDash val="solid"/>
          </a:ln>
        </p:spPr>
      </p:sp>
      <p:sp>
        <p:nvSpPr>
          <p:cNvPr id="12" name="Shape 9"/>
          <p:cNvSpPr/>
          <p:nvPr/>
        </p:nvSpPr>
        <p:spPr>
          <a:xfrm>
            <a:off x="7377232" y="3976211"/>
            <a:ext cx="91440" cy="1740813"/>
          </a:xfrm>
          <a:prstGeom prst="roundRect">
            <a:avLst>
              <a:gd name="adj" fmla="val 78090"/>
            </a:avLst>
          </a:prstGeom>
          <a:solidFill>
            <a:srgbClr val="26A688"/>
          </a:solidFill>
          <a:ln/>
        </p:spPr>
      </p:sp>
      <p:sp>
        <p:nvSpPr>
          <p:cNvPr id="13" name="Text 10"/>
          <p:cNvSpPr/>
          <p:nvPr/>
        </p:nvSpPr>
        <p:spPr>
          <a:xfrm>
            <a:off x="7661434" y="4168973"/>
            <a:ext cx="2550200" cy="318730"/>
          </a:xfrm>
          <a:prstGeom prst="rect">
            <a:avLst/>
          </a:prstGeom>
          <a:noFill/>
          <a:ln/>
        </p:spPr>
        <p:txBody>
          <a:bodyPr wrap="none" lIns="0" tIns="0" rIns="0" bIns="0" rtlCol="0" anchor="t"/>
          <a:lstStyle/>
          <a:p>
            <a:pPr algn="l" indent="0" marL="0">
              <a:lnSpc>
                <a:spcPts val="2500"/>
              </a:lnSpc>
              <a:buNone/>
            </a:pPr>
            <a:r>
              <a:rPr lang="en-US" sz="2000" b="1" dirty="0">
                <a:solidFill>
                  <a:srgbClr val="333F70"/>
                </a:solidFill>
                <a:latin typeface="Unbounded Bold" pitchFamily="34" charset="0"/>
                <a:ea typeface="Unbounded Bold" pitchFamily="34" charset="-122"/>
                <a:cs typeface="Unbounded Bold" pitchFamily="34" charset="-120"/>
              </a:rPr>
              <a:t>Weaknesses</a:t>
            </a:r>
            <a:endParaRPr lang="en-US" sz="2000" dirty="0"/>
          </a:p>
        </p:txBody>
      </p:sp>
      <p:sp>
        <p:nvSpPr>
          <p:cNvPr id="14" name="Text 11"/>
          <p:cNvSpPr/>
          <p:nvPr/>
        </p:nvSpPr>
        <p:spPr>
          <a:xfrm>
            <a:off x="7661434" y="4589621"/>
            <a:ext cx="6181249" cy="271939"/>
          </a:xfrm>
          <a:prstGeom prst="rect">
            <a:avLst/>
          </a:prstGeom>
          <a:noFill/>
          <a:ln/>
        </p:spPr>
        <p:txBody>
          <a:bodyPr wrap="none" lIns="0" tIns="0" rIns="0" bIns="0" rtlCol="0" anchor="t"/>
          <a:lstStyle/>
          <a:p>
            <a:pPr algn="l" marL="342900" indent="-342900">
              <a:lnSpc>
                <a:spcPts val="2100"/>
              </a:lnSpc>
              <a:buSzPct val="100000"/>
              <a:buChar char="•"/>
            </a:pPr>
            <a:r>
              <a:rPr lang="en-US" sz="1300" dirty="0">
                <a:solidFill>
                  <a:srgbClr val="333F70"/>
                </a:solidFill>
                <a:latin typeface="Open Sans" pitchFamily="34" charset="0"/>
                <a:ea typeface="Open Sans" pitchFamily="34" charset="-122"/>
                <a:cs typeface="Open Sans" pitchFamily="34" charset="-120"/>
              </a:rPr>
              <a:t>Requires initial user commitment for inventory input (a friction point).</a:t>
            </a:r>
            <a:endParaRPr lang="en-US" sz="1300" dirty="0"/>
          </a:p>
        </p:txBody>
      </p:sp>
      <p:sp>
        <p:nvSpPr>
          <p:cNvPr id="15" name="Text 12"/>
          <p:cNvSpPr/>
          <p:nvPr/>
        </p:nvSpPr>
        <p:spPr>
          <a:xfrm>
            <a:off x="7661434" y="4920972"/>
            <a:ext cx="6181249" cy="271939"/>
          </a:xfrm>
          <a:prstGeom prst="rect">
            <a:avLst/>
          </a:prstGeom>
          <a:noFill/>
          <a:ln/>
        </p:spPr>
        <p:txBody>
          <a:bodyPr wrap="none" lIns="0" tIns="0" rIns="0" bIns="0" rtlCol="0" anchor="t"/>
          <a:lstStyle/>
          <a:p>
            <a:pPr algn="l" marL="342900" indent="-342900">
              <a:lnSpc>
                <a:spcPts val="2100"/>
              </a:lnSpc>
              <a:buSzPct val="100000"/>
              <a:buChar char="•"/>
            </a:pPr>
            <a:r>
              <a:rPr lang="en-US" sz="1300" dirty="0">
                <a:solidFill>
                  <a:srgbClr val="333F70"/>
                </a:solidFill>
                <a:latin typeface="Open Sans" pitchFamily="34" charset="0"/>
                <a:ea typeface="Open Sans" pitchFamily="34" charset="-122"/>
                <a:cs typeface="Open Sans" pitchFamily="34" charset="-120"/>
              </a:rPr>
              <a:t>Reliance on accurate, up-to-date food database information.</a:t>
            </a:r>
            <a:endParaRPr lang="en-US" sz="1300" dirty="0"/>
          </a:p>
        </p:txBody>
      </p:sp>
      <p:sp>
        <p:nvSpPr>
          <p:cNvPr id="16" name="Text 13"/>
          <p:cNvSpPr/>
          <p:nvPr/>
        </p:nvSpPr>
        <p:spPr>
          <a:xfrm>
            <a:off x="7661434" y="5252323"/>
            <a:ext cx="6181249" cy="271939"/>
          </a:xfrm>
          <a:prstGeom prst="rect">
            <a:avLst/>
          </a:prstGeom>
          <a:noFill/>
          <a:ln/>
        </p:spPr>
        <p:txBody>
          <a:bodyPr wrap="none" lIns="0" tIns="0" rIns="0" bIns="0" rtlCol="0" anchor="t"/>
          <a:lstStyle/>
          <a:p>
            <a:pPr algn="l" marL="342900" indent="-342900">
              <a:lnSpc>
                <a:spcPts val="2100"/>
              </a:lnSpc>
              <a:buSzPct val="100000"/>
              <a:buChar char="•"/>
            </a:pPr>
            <a:r>
              <a:rPr lang="en-US" sz="1300" dirty="0">
                <a:solidFill>
                  <a:srgbClr val="333F70"/>
                </a:solidFill>
                <a:latin typeface="Open Sans" pitchFamily="34" charset="0"/>
                <a:ea typeface="Open Sans" pitchFamily="34" charset="-122"/>
                <a:cs typeface="Open Sans" pitchFamily="34" charset="-120"/>
              </a:rPr>
              <a:t>Initial lack of brand recognition.</a:t>
            </a:r>
            <a:endParaRPr lang="en-US" sz="1300" dirty="0"/>
          </a:p>
        </p:txBody>
      </p:sp>
      <p:sp>
        <p:nvSpPr>
          <p:cNvPr id="17" name="Shape 14"/>
          <p:cNvSpPr/>
          <p:nvPr/>
        </p:nvSpPr>
        <p:spPr>
          <a:xfrm>
            <a:off x="594955" y="5886926"/>
            <a:ext cx="6635234" cy="1740813"/>
          </a:xfrm>
          <a:prstGeom prst="roundRect">
            <a:avLst>
              <a:gd name="adj" fmla="val 6303"/>
            </a:avLst>
          </a:prstGeom>
          <a:solidFill>
            <a:srgbClr val="FFFFFF"/>
          </a:solidFill>
          <a:ln w="22860">
            <a:solidFill>
              <a:srgbClr val="BCDBD4"/>
            </a:solidFill>
            <a:prstDash val="solid"/>
          </a:ln>
        </p:spPr>
      </p:sp>
      <p:sp>
        <p:nvSpPr>
          <p:cNvPr id="18" name="Shape 15"/>
          <p:cNvSpPr/>
          <p:nvPr/>
        </p:nvSpPr>
        <p:spPr>
          <a:xfrm>
            <a:off x="572095" y="5886926"/>
            <a:ext cx="91440" cy="1740813"/>
          </a:xfrm>
          <a:prstGeom prst="roundRect">
            <a:avLst>
              <a:gd name="adj" fmla="val 78090"/>
            </a:avLst>
          </a:prstGeom>
          <a:solidFill>
            <a:srgbClr val="26A688"/>
          </a:solidFill>
          <a:ln/>
        </p:spPr>
      </p:sp>
      <p:sp>
        <p:nvSpPr>
          <p:cNvPr id="19" name="Text 16"/>
          <p:cNvSpPr/>
          <p:nvPr/>
        </p:nvSpPr>
        <p:spPr>
          <a:xfrm>
            <a:off x="856298" y="6079688"/>
            <a:ext cx="2550200" cy="318730"/>
          </a:xfrm>
          <a:prstGeom prst="rect">
            <a:avLst/>
          </a:prstGeom>
          <a:noFill/>
          <a:ln/>
        </p:spPr>
        <p:txBody>
          <a:bodyPr wrap="none" lIns="0" tIns="0" rIns="0" bIns="0" rtlCol="0" anchor="t"/>
          <a:lstStyle/>
          <a:p>
            <a:pPr algn="l" indent="0" marL="0">
              <a:lnSpc>
                <a:spcPts val="2500"/>
              </a:lnSpc>
              <a:buNone/>
            </a:pPr>
            <a:r>
              <a:rPr lang="en-US" sz="2000" b="1" dirty="0">
                <a:solidFill>
                  <a:srgbClr val="333F70"/>
                </a:solidFill>
                <a:latin typeface="Unbounded Bold" pitchFamily="34" charset="0"/>
                <a:ea typeface="Unbounded Bold" pitchFamily="34" charset="-122"/>
                <a:cs typeface="Unbounded Bold" pitchFamily="34" charset="-120"/>
              </a:rPr>
              <a:t>Opportunities</a:t>
            </a:r>
            <a:endParaRPr lang="en-US" sz="2000" dirty="0"/>
          </a:p>
        </p:txBody>
      </p:sp>
      <p:sp>
        <p:nvSpPr>
          <p:cNvPr id="20" name="Text 17"/>
          <p:cNvSpPr/>
          <p:nvPr/>
        </p:nvSpPr>
        <p:spPr>
          <a:xfrm>
            <a:off x="856298" y="6500336"/>
            <a:ext cx="6181130" cy="271939"/>
          </a:xfrm>
          <a:prstGeom prst="rect">
            <a:avLst/>
          </a:prstGeom>
          <a:noFill/>
          <a:ln/>
        </p:spPr>
        <p:txBody>
          <a:bodyPr wrap="none" lIns="0" tIns="0" rIns="0" bIns="0" rtlCol="0" anchor="t"/>
          <a:lstStyle/>
          <a:p>
            <a:pPr algn="l" marL="342900" indent="-342900">
              <a:lnSpc>
                <a:spcPts val="2100"/>
              </a:lnSpc>
              <a:buSzPct val="100000"/>
              <a:buChar char="•"/>
            </a:pPr>
            <a:r>
              <a:rPr lang="en-US" sz="1300" dirty="0">
                <a:solidFill>
                  <a:srgbClr val="333F70"/>
                </a:solidFill>
                <a:latin typeface="Open Sans" pitchFamily="34" charset="0"/>
                <a:ea typeface="Open Sans" pitchFamily="34" charset="-122"/>
                <a:cs typeface="Open Sans" pitchFamily="34" charset="-120"/>
              </a:rPr>
              <a:t>Growing consumer interest in sustainability and budgeting.</a:t>
            </a:r>
            <a:endParaRPr lang="en-US" sz="1300" dirty="0"/>
          </a:p>
        </p:txBody>
      </p:sp>
      <p:sp>
        <p:nvSpPr>
          <p:cNvPr id="21" name="Text 18"/>
          <p:cNvSpPr/>
          <p:nvPr/>
        </p:nvSpPr>
        <p:spPr>
          <a:xfrm>
            <a:off x="856298" y="6831687"/>
            <a:ext cx="6181130" cy="271939"/>
          </a:xfrm>
          <a:prstGeom prst="rect">
            <a:avLst/>
          </a:prstGeom>
          <a:noFill/>
          <a:ln/>
        </p:spPr>
        <p:txBody>
          <a:bodyPr wrap="none" lIns="0" tIns="0" rIns="0" bIns="0" rtlCol="0" anchor="t"/>
          <a:lstStyle/>
          <a:p>
            <a:pPr algn="l" marL="342900" indent="-342900">
              <a:lnSpc>
                <a:spcPts val="2100"/>
              </a:lnSpc>
              <a:buSzPct val="100000"/>
              <a:buChar char="•"/>
            </a:pPr>
            <a:r>
              <a:rPr lang="en-US" sz="1300" dirty="0">
                <a:solidFill>
                  <a:srgbClr val="333F70"/>
                </a:solidFill>
                <a:latin typeface="Open Sans" pitchFamily="34" charset="0"/>
                <a:ea typeface="Open Sans" pitchFamily="34" charset="-122"/>
                <a:cs typeface="Open Sans" pitchFamily="34" charset="-120"/>
              </a:rPr>
              <a:t>Partnerships with major grocery retailers and smart device manufacturers.</a:t>
            </a:r>
            <a:endParaRPr lang="en-US" sz="1300" dirty="0"/>
          </a:p>
        </p:txBody>
      </p:sp>
      <p:sp>
        <p:nvSpPr>
          <p:cNvPr id="22" name="Text 19"/>
          <p:cNvSpPr/>
          <p:nvPr/>
        </p:nvSpPr>
        <p:spPr>
          <a:xfrm>
            <a:off x="856298" y="7163038"/>
            <a:ext cx="6181130" cy="271939"/>
          </a:xfrm>
          <a:prstGeom prst="rect">
            <a:avLst/>
          </a:prstGeom>
          <a:noFill/>
          <a:ln/>
        </p:spPr>
        <p:txBody>
          <a:bodyPr wrap="none" lIns="0" tIns="0" rIns="0" bIns="0" rtlCol="0" anchor="t"/>
          <a:lstStyle/>
          <a:p>
            <a:pPr algn="l" marL="342900" indent="-342900">
              <a:lnSpc>
                <a:spcPts val="2100"/>
              </a:lnSpc>
              <a:buSzPct val="100000"/>
              <a:buChar char="•"/>
            </a:pPr>
            <a:r>
              <a:rPr lang="en-US" sz="1300" dirty="0">
                <a:solidFill>
                  <a:srgbClr val="333F70"/>
                </a:solidFill>
                <a:latin typeface="Open Sans" pitchFamily="34" charset="0"/>
                <a:ea typeface="Open Sans" pitchFamily="34" charset="-122"/>
                <a:cs typeface="Open Sans" pitchFamily="34" charset="-120"/>
              </a:rPr>
              <a:t>Expansion into bulk/restaurant inventory management.</a:t>
            </a:r>
            <a:endParaRPr lang="en-US" sz="1300" dirty="0"/>
          </a:p>
        </p:txBody>
      </p:sp>
      <p:sp>
        <p:nvSpPr>
          <p:cNvPr id="23" name="Shape 20"/>
          <p:cNvSpPr/>
          <p:nvPr/>
        </p:nvSpPr>
        <p:spPr>
          <a:xfrm>
            <a:off x="7400092" y="5886926"/>
            <a:ext cx="6635353" cy="1740813"/>
          </a:xfrm>
          <a:prstGeom prst="roundRect">
            <a:avLst>
              <a:gd name="adj" fmla="val 6303"/>
            </a:avLst>
          </a:prstGeom>
          <a:solidFill>
            <a:srgbClr val="FFFFFF"/>
          </a:solidFill>
          <a:ln w="22860">
            <a:solidFill>
              <a:srgbClr val="BCDBD4"/>
            </a:solidFill>
            <a:prstDash val="solid"/>
          </a:ln>
        </p:spPr>
      </p:sp>
      <p:sp>
        <p:nvSpPr>
          <p:cNvPr id="24" name="Shape 21"/>
          <p:cNvSpPr/>
          <p:nvPr/>
        </p:nvSpPr>
        <p:spPr>
          <a:xfrm>
            <a:off x="7377232" y="5886926"/>
            <a:ext cx="91440" cy="1740813"/>
          </a:xfrm>
          <a:prstGeom prst="roundRect">
            <a:avLst>
              <a:gd name="adj" fmla="val 78090"/>
            </a:avLst>
          </a:prstGeom>
          <a:solidFill>
            <a:srgbClr val="26A688"/>
          </a:solidFill>
          <a:ln/>
        </p:spPr>
      </p:sp>
      <p:sp>
        <p:nvSpPr>
          <p:cNvPr id="25" name="Text 22"/>
          <p:cNvSpPr/>
          <p:nvPr/>
        </p:nvSpPr>
        <p:spPr>
          <a:xfrm>
            <a:off x="7661434" y="6079688"/>
            <a:ext cx="2550200" cy="318730"/>
          </a:xfrm>
          <a:prstGeom prst="rect">
            <a:avLst/>
          </a:prstGeom>
          <a:noFill/>
          <a:ln/>
        </p:spPr>
        <p:txBody>
          <a:bodyPr wrap="none" lIns="0" tIns="0" rIns="0" bIns="0" rtlCol="0" anchor="t"/>
          <a:lstStyle/>
          <a:p>
            <a:pPr algn="l" indent="0" marL="0">
              <a:lnSpc>
                <a:spcPts val="2500"/>
              </a:lnSpc>
              <a:buNone/>
            </a:pPr>
            <a:r>
              <a:rPr lang="en-US" sz="2000" b="1" dirty="0">
                <a:solidFill>
                  <a:srgbClr val="333F70"/>
                </a:solidFill>
                <a:latin typeface="Unbounded Bold" pitchFamily="34" charset="0"/>
                <a:ea typeface="Unbounded Bold" pitchFamily="34" charset="-122"/>
                <a:cs typeface="Unbounded Bold" pitchFamily="34" charset="-120"/>
              </a:rPr>
              <a:t>Threats</a:t>
            </a:r>
            <a:endParaRPr lang="en-US" sz="2000" dirty="0"/>
          </a:p>
        </p:txBody>
      </p:sp>
      <p:sp>
        <p:nvSpPr>
          <p:cNvPr id="26" name="Text 23"/>
          <p:cNvSpPr/>
          <p:nvPr/>
        </p:nvSpPr>
        <p:spPr>
          <a:xfrm>
            <a:off x="7661434" y="6500336"/>
            <a:ext cx="6181249" cy="271939"/>
          </a:xfrm>
          <a:prstGeom prst="rect">
            <a:avLst/>
          </a:prstGeom>
          <a:noFill/>
          <a:ln/>
        </p:spPr>
        <p:txBody>
          <a:bodyPr wrap="none" lIns="0" tIns="0" rIns="0" bIns="0" rtlCol="0" anchor="t"/>
          <a:lstStyle/>
          <a:p>
            <a:pPr algn="l" marL="342900" indent="-342900">
              <a:lnSpc>
                <a:spcPts val="2100"/>
              </a:lnSpc>
              <a:buSzPct val="100000"/>
              <a:buChar char="•"/>
            </a:pPr>
            <a:r>
              <a:rPr lang="en-US" sz="1300" dirty="0">
                <a:solidFill>
                  <a:srgbClr val="333F70"/>
                </a:solidFill>
                <a:latin typeface="Open Sans" pitchFamily="34" charset="0"/>
                <a:ea typeface="Open Sans" pitchFamily="34" charset="-122"/>
                <a:cs typeface="Open Sans" pitchFamily="34" charset="-120"/>
              </a:rPr>
              <a:t>Established incumbents adding similar features.</a:t>
            </a:r>
            <a:endParaRPr lang="en-US" sz="1300" dirty="0"/>
          </a:p>
        </p:txBody>
      </p:sp>
      <p:sp>
        <p:nvSpPr>
          <p:cNvPr id="27" name="Text 24"/>
          <p:cNvSpPr/>
          <p:nvPr/>
        </p:nvSpPr>
        <p:spPr>
          <a:xfrm>
            <a:off x="7661434" y="6831687"/>
            <a:ext cx="6181249" cy="271939"/>
          </a:xfrm>
          <a:prstGeom prst="rect">
            <a:avLst/>
          </a:prstGeom>
          <a:noFill/>
          <a:ln/>
        </p:spPr>
        <p:txBody>
          <a:bodyPr wrap="none" lIns="0" tIns="0" rIns="0" bIns="0" rtlCol="0" anchor="t"/>
          <a:lstStyle/>
          <a:p>
            <a:pPr algn="l" marL="342900" indent="-342900">
              <a:lnSpc>
                <a:spcPts val="2100"/>
              </a:lnSpc>
              <a:buSzPct val="100000"/>
              <a:buChar char="•"/>
            </a:pPr>
            <a:r>
              <a:rPr lang="en-US" sz="1300" dirty="0">
                <a:solidFill>
                  <a:srgbClr val="333F70"/>
                </a:solidFill>
                <a:latin typeface="Open Sans" pitchFamily="34" charset="0"/>
                <a:ea typeface="Open Sans" pitchFamily="34" charset="-122"/>
                <a:cs typeface="Open Sans" pitchFamily="34" charset="-120"/>
              </a:rPr>
              <a:t>Privacy concerns regarding shopping data.</a:t>
            </a:r>
            <a:endParaRPr lang="en-US" sz="1300" dirty="0"/>
          </a:p>
        </p:txBody>
      </p:sp>
      <p:sp>
        <p:nvSpPr>
          <p:cNvPr id="28" name="Text 25"/>
          <p:cNvSpPr/>
          <p:nvPr/>
        </p:nvSpPr>
        <p:spPr>
          <a:xfrm>
            <a:off x="7661434" y="7163038"/>
            <a:ext cx="6181249" cy="271939"/>
          </a:xfrm>
          <a:prstGeom prst="rect">
            <a:avLst/>
          </a:prstGeom>
          <a:noFill/>
          <a:ln/>
        </p:spPr>
        <p:txBody>
          <a:bodyPr wrap="none" lIns="0" tIns="0" rIns="0" bIns="0" rtlCol="0" anchor="t"/>
          <a:lstStyle/>
          <a:p>
            <a:pPr algn="l" marL="342900" indent="-342900">
              <a:lnSpc>
                <a:spcPts val="2100"/>
              </a:lnSpc>
              <a:buSzPct val="100000"/>
              <a:buChar char="•"/>
            </a:pPr>
            <a:r>
              <a:rPr lang="en-US" sz="1300" dirty="0">
                <a:solidFill>
                  <a:srgbClr val="333F70"/>
                </a:solidFill>
                <a:latin typeface="Open Sans" pitchFamily="34" charset="0"/>
                <a:ea typeface="Open Sans" pitchFamily="34" charset="-122"/>
                <a:cs typeface="Open Sans" pitchFamily="34" charset="-120"/>
              </a:rPr>
              <a:t>Economic downturn reducing consumer spending on new apps.</a:t>
            </a:r>
            <a:endParaRPr lang="en-US" sz="13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23543" y="568404"/>
            <a:ext cx="7132082" cy="891421"/>
          </a:xfrm>
          <a:prstGeom prst="rect">
            <a:avLst/>
          </a:prstGeom>
          <a:noFill/>
          <a:ln/>
        </p:spPr>
        <p:txBody>
          <a:bodyPr wrap="none" lIns="0" tIns="0" rIns="0" bIns="0" rtlCol="0" anchor="t"/>
          <a:lstStyle/>
          <a:p>
            <a:pPr algn="l" indent="0" marL="0">
              <a:lnSpc>
                <a:spcPts val="7000"/>
              </a:lnSpc>
              <a:buNone/>
            </a:pPr>
            <a:r>
              <a:rPr lang="en-US" sz="5600" b="1" dirty="0">
                <a:solidFill>
                  <a:srgbClr val="333F70"/>
                </a:solidFill>
                <a:latin typeface="Unbounded Bold" pitchFamily="34" charset="0"/>
                <a:ea typeface="Unbounded Bold" pitchFamily="34" charset="-122"/>
                <a:cs typeface="Unbounded Bold" pitchFamily="34" charset="-120"/>
              </a:rPr>
              <a:t>User Persona: </a:t>
            </a:r>
            <a:endParaRPr lang="en-US" sz="5600" dirty="0"/>
          </a:p>
        </p:txBody>
      </p:sp>
      <p:pic>
        <p:nvPicPr>
          <p:cNvPr id="3" name="Image 0" descr="preencoded.png">    </p:cNvPr>
          <p:cNvPicPr>
            <a:picLocks noChangeAspect="1"/>
          </p:cNvPicPr>
          <p:nvPr/>
        </p:nvPicPr>
        <p:blipFill>
          <a:blip r:embed="rId1"/>
          <a:stretch>
            <a:fillRect/>
          </a:stretch>
        </p:blipFill>
        <p:spPr>
          <a:xfrm>
            <a:off x="723543" y="2002393"/>
            <a:ext cx="4286250" cy="4286250"/>
          </a:xfrm>
          <a:prstGeom prst="rect">
            <a:avLst/>
          </a:prstGeom>
        </p:spPr>
      </p:pic>
      <p:sp>
        <p:nvSpPr>
          <p:cNvPr id="4" name="Text 1"/>
          <p:cNvSpPr/>
          <p:nvPr/>
        </p:nvSpPr>
        <p:spPr>
          <a:xfrm>
            <a:off x="5521762" y="1976557"/>
            <a:ext cx="3014186" cy="322898"/>
          </a:xfrm>
          <a:prstGeom prst="rect">
            <a:avLst/>
          </a:prstGeom>
          <a:noFill/>
          <a:ln/>
        </p:spPr>
        <p:txBody>
          <a:bodyPr wrap="none" lIns="0" tIns="0" rIns="0" bIns="0" rtlCol="0" anchor="t"/>
          <a:lstStyle/>
          <a:p>
            <a:pPr algn="l" indent="0" marL="0">
              <a:lnSpc>
                <a:spcPts val="2500"/>
              </a:lnSpc>
              <a:buNone/>
            </a:pPr>
            <a:r>
              <a:rPr lang="en-US" sz="2000" b="1" dirty="0">
                <a:solidFill>
                  <a:srgbClr val="333F70"/>
                </a:solidFill>
                <a:latin typeface="Unbounded Bold" pitchFamily="34" charset="0"/>
                <a:ea typeface="Unbounded Bold" pitchFamily="34" charset="-122"/>
                <a:cs typeface="Unbounded Bold" pitchFamily="34" charset="-120"/>
              </a:rPr>
              <a:t>Ellie Thompson, 34</a:t>
            </a:r>
            <a:endParaRPr lang="en-US" sz="2000" dirty="0"/>
          </a:p>
        </p:txBody>
      </p:sp>
      <p:sp>
        <p:nvSpPr>
          <p:cNvPr id="5" name="Text 2"/>
          <p:cNvSpPr/>
          <p:nvPr/>
        </p:nvSpPr>
        <p:spPr>
          <a:xfrm>
            <a:off x="5521762" y="2506147"/>
            <a:ext cx="8392597" cy="991910"/>
          </a:xfrm>
          <a:prstGeom prst="rect">
            <a:avLst/>
          </a:prstGeom>
          <a:noFill/>
          <a:ln/>
        </p:spPr>
        <p:txBody>
          <a:bodyPr wrap="square" lIns="0" tIns="0" rIns="0" bIns="0" rtlCol="0" anchor="t"/>
          <a:lstStyle/>
          <a:p>
            <a:pPr algn="l" indent="0" marL="0">
              <a:lnSpc>
                <a:spcPts val="2600"/>
              </a:lnSpc>
              <a:buNone/>
            </a:pPr>
            <a:r>
              <a:rPr lang="en-US" sz="1600" dirty="0">
                <a:solidFill>
                  <a:srgbClr val="333F70"/>
                </a:solidFill>
                <a:latin typeface="Open Sans" pitchFamily="34" charset="0"/>
                <a:ea typeface="Open Sans" pitchFamily="34" charset="-122"/>
                <a:cs typeface="Open Sans" pitchFamily="34" charset="-120"/>
              </a:rPr>
              <a:t>Marketing Manager. Lives in London with her partner. Highly organised at work but often chaotic at home. Attempts to be highly sustainable but struggles to maintain routines due to a busy schedule.</a:t>
            </a:r>
            <a:endParaRPr lang="en-US" sz="1600" dirty="0"/>
          </a:p>
        </p:txBody>
      </p:sp>
      <p:sp>
        <p:nvSpPr>
          <p:cNvPr id="6" name="Text 3"/>
          <p:cNvSpPr/>
          <p:nvPr/>
        </p:nvSpPr>
        <p:spPr>
          <a:xfrm>
            <a:off x="5521762" y="3704749"/>
            <a:ext cx="3960852" cy="387548"/>
          </a:xfrm>
          <a:prstGeom prst="rect">
            <a:avLst/>
          </a:prstGeom>
          <a:noFill/>
          <a:ln/>
        </p:spPr>
        <p:txBody>
          <a:bodyPr wrap="none" lIns="0" tIns="0" rIns="0" bIns="0" rtlCol="0" anchor="t"/>
          <a:lstStyle/>
          <a:p>
            <a:pPr algn="l" indent="0" marL="0">
              <a:lnSpc>
                <a:spcPts val="3050"/>
              </a:lnSpc>
              <a:buNone/>
            </a:pPr>
            <a:r>
              <a:rPr lang="en-US" sz="2400" b="1" dirty="0">
                <a:solidFill>
                  <a:srgbClr val="333F70"/>
                </a:solidFill>
                <a:latin typeface="Unbounded Bold" pitchFamily="34" charset="0"/>
                <a:ea typeface="Unbounded Bold" pitchFamily="34" charset="-122"/>
                <a:cs typeface="Unbounded Bold" pitchFamily="34" charset="-120"/>
              </a:rPr>
              <a:t>Goals &amp; Motivations</a:t>
            </a:r>
            <a:endParaRPr lang="en-US" sz="2400" dirty="0"/>
          </a:p>
        </p:txBody>
      </p:sp>
      <p:sp>
        <p:nvSpPr>
          <p:cNvPr id="7" name="Text 4"/>
          <p:cNvSpPr/>
          <p:nvPr/>
        </p:nvSpPr>
        <p:spPr>
          <a:xfrm>
            <a:off x="5521762" y="4298990"/>
            <a:ext cx="8392597" cy="330637"/>
          </a:xfrm>
          <a:prstGeom prst="rect">
            <a:avLst/>
          </a:prstGeom>
          <a:noFill/>
          <a:ln/>
        </p:spPr>
        <p:txBody>
          <a:bodyPr wrap="none" lIns="0" tIns="0" rIns="0" bIns="0" rtlCol="0" anchor="t"/>
          <a:lstStyle/>
          <a:p>
            <a:pPr algn="l" marL="342900" indent="-342900">
              <a:lnSpc>
                <a:spcPts val="2600"/>
              </a:lnSpc>
              <a:buSzPct val="100000"/>
              <a:buChar char="•"/>
            </a:pPr>
            <a:r>
              <a:rPr lang="en-US" sz="1600" dirty="0">
                <a:solidFill>
                  <a:srgbClr val="333F70"/>
                </a:solidFill>
                <a:latin typeface="Open Sans" pitchFamily="34" charset="0"/>
                <a:ea typeface="Open Sans" pitchFamily="34" charset="-122"/>
                <a:cs typeface="Open Sans" pitchFamily="34" charset="-120"/>
              </a:rPr>
              <a:t>Reduce weekly food spend by at least £20.</a:t>
            </a:r>
            <a:endParaRPr lang="en-US" sz="1600" dirty="0"/>
          </a:p>
        </p:txBody>
      </p:sp>
      <p:sp>
        <p:nvSpPr>
          <p:cNvPr id="8" name="Text 5"/>
          <p:cNvSpPr/>
          <p:nvPr/>
        </p:nvSpPr>
        <p:spPr>
          <a:xfrm>
            <a:off x="5521762" y="4701897"/>
            <a:ext cx="8392597" cy="330637"/>
          </a:xfrm>
          <a:prstGeom prst="rect">
            <a:avLst/>
          </a:prstGeom>
          <a:noFill/>
          <a:ln/>
        </p:spPr>
        <p:txBody>
          <a:bodyPr wrap="none" lIns="0" tIns="0" rIns="0" bIns="0" rtlCol="0" anchor="t"/>
          <a:lstStyle/>
          <a:p>
            <a:pPr algn="l" marL="342900" indent="-342900">
              <a:lnSpc>
                <a:spcPts val="2600"/>
              </a:lnSpc>
              <a:buSzPct val="100000"/>
              <a:buChar char="•"/>
            </a:pPr>
            <a:r>
              <a:rPr lang="en-US" sz="1600" dirty="0">
                <a:solidFill>
                  <a:srgbClr val="333F70"/>
                </a:solidFill>
                <a:latin typeface="Open Sans" pitchFamily="34" charset="0"/>
                <a:ea typeface="Open Sans" pitchFamily="34" charset="-122"/>
                <a:cs typeface="Open Sans" pitchFamily="34" charset="-120"/>
              </a:rPr>
              <a:t>Feel less guilty about throwing away wilted vegetables.</a:t>
            </a:r>
            <a:endParaRPr lang="en-US" sz="1600" dirty="0"/>
          </a:p>
        </p:txBody>
      </p:sp>
      <p:sp>
        <p:nvSpPr>
          <p:cNvPr id="9" name="Text 6"/>
          <p:cNvSpPr/>
          <p:nvPr/>
        </p:nvSpPr>
        <p:spPr>
          <a:xfrm>
            <a:off x="5521762" y="5104805"/>
            <a:ext cx="8392597" cy="330637"/>
          </a:xfrm>
          <a:prstGeom prst="rect">
            <a:avLst/>
          </a:prstGeom>
          <a:noFill/>
          <a:ln/>
        </p:spPr>
        <p:txBody>
          <a:bodyPr wrap="none" lIns="0" tIns="0" rIns="0" bIns="0" rtlCol="0" anchor="t"/>
          <a:lstStyle/>
          <a:p>
            <a:pPr algn="l" marL="342900" indent="-342900">
              <a:lnSpc>
                <a:spcPts val="2600"/>
              </a:lnSpc>
              <a:buSzPct val="100000"/>
              <a:buChar char="•"/>
            </a:pPr>
            <a:r>
              <a:rPr lang="en-US" sz="1600" dirty="0">
                <a:solidFill>
                  <a:srgbClr val="333F70"/>
                </a:solidFill>
                <a:latin typeface="Open Sans" pitchFamily="34" charset="0"/>
                <a:ea typeface="Open Sans" pitchFamily="34" charset="-122"/>
                <a:cs typeface="Open Sans" pitchFamily="34" charset="-120"/>
              </a:rPr>
              <a:t>Streamline meal planning so it takes less than 20 minutes.</a:t>
            </a:r>
            <a:endParaRPr lang="en-US" sz="1600" dirty="0"/>
          </a:p>
        </p:txBody>
      </p:sp>
      <p:sp>
        <p:nvSpPr>
          <p:cNvPr id="10" name="Text 7"/>
          <p:cNvSpPr/>
          <p:nvPr/>
        </p:nvSpPr>
        <p:spPr>
          <a:xfrm>
            <a:off x="5521762" y="5507712"/>
            <a:ext cx="8392597" cy="330637"/>
          </a:xfrm>
          <a:prstGeom prst="rect">
            <a:avLst/>
          </a:prstGeom>
          <a:noFill/>
          <a:ln/>
        </p:spPr>
        <p:txBody>
          <a:bodyPr wrap="none" lIns="0" tIns="0" rIns="0" bIns="0" rtlCol="0" anchor="t"/>
          <a:lstStyle/>
          <a:p>
            <a:pPr algn="l" marL="342900" indent="-342900">
              <a:lnSpc>
                <a:spcPts val="2600"/>
              </a:lnSpc>
              <a:buSzPct val="100000"/>
              <a:buChar char="•"/>
            </a:pPr>
            <a:r>
              <a:rPr lang="en-US" sz="1600" dirty="0">
                <a:solidFill>
                  <a:srgbClr val="333F70"/>
                </a:solidFill>
                <a:latin typeface="Open Sans" pitchFamily="34" charset="0"/>
                <a:ea typeface="Open Sans" pitchFamily="34" charset="-122"/>
                <a:cs typeface="Open Sans" pitchFamily="34" charset="-120"/>
              </a:rPr>
              <a:t>Contribute meaningfully to household sustainability goals.</a:t>
            </a:r>
            <a:endParaRPr lang="en-US" sz="1600" dirty="0"/>
          </a:p>
        </p:txBody>
      </p:sp>
      <p:sp>
        <p:nvSpPr>
          <p:cNvPr id="11" name="Text 8"/>
          <p:cNvSpPr/>
          <p:nvPr/>
        </p:nvSpPr>
        <p:spPr>
          <a:xfrm>
            <a:off x="723543" y="6831211"/>
            <a:ext cx="5168146" cy="646033"/>
          </a:xfrm>
          <a:prstGeom prst="rect">
            <a:avLst/>
          </a:prstGeom>
          <a:noFill/>
          <a:ln/>
        </p:spPr>
        <p:txBody>
          <a:bodyPr wrap="none" lIns="0" tIns="0" rIns="0" bIns="0" rtlCol="0" anchor="t"/>
          <a:lstStyle/>
          <a:p>
            <a:pPr algn="l" indent="0" marL="0">
              <a:lnSpc>
                <a:spcPts val="5050"/>
              </a:lnSpc>
              <a:buNone/>
            </a:pPr>
            <a:endParaRPr lang="en-US" sz="4050" dirty="0"/>
          </a:p>
        </p:txBody>
      </p:sp>
      <p:sp>
        <p:nvSpPr>
          <p:cNvPr id="12" name="Text 9"/>
          <p:cNvSpPr/>
          <p:nvPr/>
        </p:nvSpPr>
        <p:spPr>
          <a:xfrm>
            <a:off x="723543" y="7787283"/>
            <a:ext cx="13183314" cy="330637"/>
          </a:xfrm>
          <a:prstGeom prst="rect">
            <a:avLst/>
          </a:prstGeom>
          <a:noFill/>
          <a:ln/>
        </p:spPr>
        <p:txBody>
          <a:bodyPr wrap="none" lIns="0" tIns="0" rIns="0" bIns="0" rtlCol="0" anchor="t"/>
          <a:lstStyle/>
          <a:p>
            <a:pPr algn="l" indent="0" marL="0">
              <a:lnSpc>
                <a:spcPts val="2600"/>
              </a:lnSpc>
              <a:buNone/>
            </a:pPr>
            <a:endParaRPr lang="en-US" sz="16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19</Slides>
  <Notes>19</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19</vt:i4>
      </vt:variant>
    </vt:vector>
  </HeadingPairs>
  <TitlesOfParts>
    <vt:vector size="22"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2025-10-19T15:17:29Z</dcterms:created>
  <dcterms:modified xsi:type="dcterms:W3CDTF">2025-10-19T15:17:29Z</dcterms:modified>
</cp:coreProperties>
</file>